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7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426" r:id="rId4"/>
    <p:sldId id="464" r:id="rId5"/>
    <p:sldId id="428" r:id="rId6"/>
    <p:sldId id="398" r:id="rId7"/>
    <p:sldId id="400" r:id="rId8"/>
    <p:sldId id="401" r:id="rId9"/>
    <p:sldId id="333" r:id="rId10"/>
    <p:sldId id="262" r:id="rId11"/>
    <p:sldId id="264" r:id="rId12"/>
    <p:sldId id="268" r:id="rId13"/>
    <p:sldId id="269" r:id="rId14"/>
    <p:sldId id="271" r:id="rId15"/>
    <p:sldId id="466" r:id="rId16"/>
    <p:sldId id="468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437" r:id="rId25"/>
    <p:sldId id="438" r:id="rId26"/>
    <p:sldId id="439" r:id="rId27"/>
    <p:sldId id="470" r:id="rId28"/>
    <p:sldId id="440" r:id="rId29"/>
    <p:sldId id="441" r:id="rId30"/>
    <p:sldId id="462" r:id="rId31"/>
    <p:sldId id="447" r:id="rId32"/>
    <p:sldId id="448" r:id="rId33"/>
    <p:sldId id="285" r:id="rId34"/>
    <p:sldId id="286" r:id="rId35"/>
    <p:sldId id="457" r:id="rId36"/>
    <p:sldId id="287" r:id="rId37"/>
    <p:sldId id="288" r:id="rId38"/>
    <p:sldId id="453" r:id="rId39"/>
    <p:sldId id="289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SimSun" panose="02010600030101010101" pitchFamily="2" charset="-122"/>
      <p:regular r:id="rId47"/>
    </p:embeddedFont>
    <p:embeddedFont>
      <p:font typeface="Arial Unicode MS" panose="020B0604020202020204" pitchFamily="34" charset="-128"/>
      <p:regular r:id="rId48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279F"/>
    <a:srgbClr val="000000"/>
    <a:srgbClr val="FF0000"/>
    <a:srgbClr val="618FFD"/>
    <a:srgbClr val="A2C1FE"/>
    <a:srgbClr val="EAEC5E"/>
    <a:srgbClr val="B366B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84" autoAdjust="0"/>
  </p:normalViewPr>
  <p:slideViewPr>
    <p:cSldViewPr>
      <p:cViewPr varScale="1">
        <p:scale>
          <a:sx n="109" d="100"/>
          <a:sy n="109" d="100"/>
        </p:scale>
        <p:origin x="167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57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9"/>
          <p:cNvSpPr>
            <a:spLocks noChangeArrowheads="1"/>
          </p:cNvSpPr>
          <p:nvPr/>
        </p:nvSpPr>
        <p:spPr bwMode="auto">
          <a:xfrm>
            <a:off x="76200" y="8823325"/>
            <a:ext cx="6705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39153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3187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11350" y="692150"/>
            <a:ext cx="3035300" cy="2273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8" name="Line 4"/>
          <p:cNvSpPr>
            <a:spLocks noChangeShapeType="1"/>
          </p:cNvSpPr>
          <p:nvPr/>
        </p:nvSpPr>
        <p:spPr bwMode="auto">
          <a:xfrm>
            <a:off x="920750" y="3581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89" name="Line 5"/>
          <p:cNvSpPr>
            <a:spLocks noChangeShapeType="1"/>
          </p:cNvSpPr>
          <p:nvPr/>
        </p:nvSpPr>
        <p:spPr bwMode="auto">
          <a:xfrm>
            <a:off x="920750" y="3886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920750" y="4191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920750" y="4495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>
            <a:off x="920750" y="4800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4" name="Line 10"/>
          <p:cNvSpPr>
            <a:spLocks noChangeShapeType="1"/>
          </p:cNvSpPr>
          <p:nvPr/>
        </p:nvSpPr>
        <p:spPr bwMode="auto">
          <a:xfrm>
            <a:off x="920750" y="5105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5" name="Line 11"/>
          <p:cNvSpPr>
            <a:spLocks noChangeShapeType="1"/>
          </p:cNvSpPr>
          <p:nvPr/>
        </p:nvSpPr>
        <p:spPr bwMode="auto">
          <a:xfrm>
            <a:off x="920750" y="5410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6" name="Line 12"/>
          <p:cNvSpPr>
            <a:spLocks noChangeShapeType="1"/>
          </p:cNvSpPr>
          <p:nvPr/>
        </p:nvSpPr>
        <p:spPr bwMode="auto">
          <a:xfrm>
            <a:off x="920750" y="5715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920750" y="6019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8" name="Line 14"/>
          <p:cNvSpPr>
            <a:spLocks noChangeShapeType="1"/>
          </p:cNvSpPr>
          <p:nvPr/>
        </p:nvSpPr>
        <p:spPr bwMode="auto">
          <a:xfrm>
            <a:off x="920750" y="6324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9" name="Line 15"/>
          <p:cNvSpPr>
            <a:spLocks noChangeShapeType="1"/>
          </p:cNvSpPr>
          <p:nvPr/>
        </p:nvSpPr>
        <p:spPr bwMode="auto">
          <a:xfrm>
            <a:off x="920750" y="6629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0" name="Line 16"/>
          <p:cNvSpPr>
            <a:spLocks noChangeShapeType="1"/>
          </p:cNvSpPr>
          <p:nvPr/>
        </p:nvSpPr>
        <p:spPr bwMode="auto">
          <a:xfrm>
            <a:off x="920750" y="6934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1" name="Line 17"/>
          <p:cNvSpPr>
            <a:spLocks noChangeShapeType="1"/>
          </p:cNvSpPr>
          <p:nvPr/>
        </p:nvSpPr>
        <p:spPr bwMode="auto">
          <a:xfrm>
            <a:off x="920750" y="72390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>
            <a:off x="920750" y="75438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3" name="Line 19"/>
          <p:cNvSpPr>
            <a:spLocks noChangeShapeType="1"/>
          </p:cNvSpPr>
          <p:nvPr/>
        </p:nvSpPr>
        <p:spPr bwMode="auto">
          <a:xfrm>
            <a:off x="920750" y="78486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4" name="Line 20"/>
          <p:cNvSpPr>
            <a:spLocks noChangeShapeType="1"/>
          </p:cNvSpPr>
          <p:nvPr/>
        </p:nvSpPr>
        <p:spPr bwMode="auto">
          <a:xfrm>
            <a:off x="920750" y="81534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5" name="Line 21"/>
          <p:cNvSpPr>
            <a:spLocks noChangeShapeType="1"/>
          </p:cNvSpPr>
          <p:nvPr/>
        </p:nvSpPr>
        <p:spPr bwMode="auto">
          <a:xfrm>
            <a:off x="920750" y="8458200"/>
            <a:ext cx="50165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99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942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itchFamily="18" charset="0"/>
              </a:rPr>
              <a:t>84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Variation due to Random Sampling are due to Individual Differences Within Groups.</a:t>
            </a:r>
          </a:p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0343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itchFamily="18" charset="0"/>
              </a:rPr>
              <a:t>85</a:t>
            </a:r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Variation due to Random Sampling are due to Individual Differences Within Groups.</a:t>
            </a:r>
          </a:p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0445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itchFamily="18" charset="0"/>
              </a:rPr>
              <a:t>86</a:t>
            </a:r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Variation due to Random Sampling are due to Individual Differences Within Groups.</a:t>
            </a:r>
          </a:p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0547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itchFamily="18" charset="0"/>
              </a:rPr>
              <a:t>87</a:t>
            </a:r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Variation due to Random Sampling are due to Individual Differences Within Groups.</a:t>
            </a:r>
          </a:p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0650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itchFamily="18" charset="0"/>
              </a:rPr>
              <a:t>88</a:t>
            </a:r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Variation due to Random Sampling are due to Individual Differences Within Groups.</a:t>
            </a:r>
          </a:p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0752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itchFamily="18" charset="0"/>
              </a:rPr>
              <a:t>89</a:t>
            </a: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Variation due to Random Sampling are due to Individual Differences Within Groups.</a:t>
            </a:r>
          </a:p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0855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095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n = sum of sample sizes of all populations.</a:t>
            </a:r>
          </a:p>
          <a:p>
            <a:r>
              <a:rPr lang="en-US" altLang="en-US" smtClean="0">
                <a:latin typeface="Arial" pitchFamily="34" charset="0"/>
              </a:rPr>
              <a:t>c = number of factor levels </a:t>
            </a:r>
          </a:p>
          <a:p>
            <a:r>
              <a:rPr lang="en-US" altLang="en-US" smtClean="0">
                <a:latin typeface="Arial" pitchFamily="34" charset="0"/>
              </a:rPr>
              <a:t>All values are positive.  Why? (squared terms)</a:t>
            </a:r>
          </a:p>
          <a:p>
            <a:r>
              <a:rPr lang="en-US" altLang="en-US" smtClean="0">
                <a:latin typeface="Arial" pitchFamily="34" charset="0"/>
              </a:rPr>
              <a:t>Degrees of Freedom &amp; Sum of Squares are additive; Mean Square is NOT.</a:t>
            </a:r>
          </a:p>
        </p:txBody>
      </p:sp>
      <p:sp>
        <p:nvSpPr>
          <p:cNvPr id="1105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116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126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As a result of this class, you will be able to ... </a:t>
            </a:r>
          </a:p>
        </p:txBody>
      </p:sp>
      <p:sp>
        <p:nvSpPr>
          <p:cNvPr id="952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136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146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itchFamily="18" charset="0"/>
              </a:rPr>
              <a:t>24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This teleology is based on the number of explanatory variables &amp; nature of relationship between X &amp; Y.</a:t>
            </a:r>
          </a:p>
        </p:txBody>
      </p:sp>
      <p:sp>
        <p:nvSpPr>
          <p:cNvPr id="9626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itchFamily="18" charset="0"/>
              </a:rPr>
              <a:t>17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altLang="en-US" sz="1000" i="1">
                <a:latin typeface="Times New Roman" pitchFamily="18" charset="0"/>
              </a:rPr>
              <a:t>9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729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  <p:sp>
        <p:nvSpPr>
          <p:cNvPr id="97291" name="Rectangle 1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983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 smtClean="0">
              <a:latin typeface="Arial" pitchFamily="34" charset="0"/>
            </a:endParaRPr>
          </a:p>
        </p:txBody>
      </p:sp>
      <p:sp>
        <p:nvSpPr>
          <p:cNvPr id="993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003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013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90600" y="3505200"/>
            <a:ext cx="5029200" cy="4343400"/>
          </a:xfrm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1024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cap="flat"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2CA3A-76ED-4A28-BEC4-614DC5C36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E228C-D6A7-4DC7-AD6E-5CED5C0AF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75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3EA9C-D6DE-4DF6-A6AE-839E9E48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03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8C2B83-21DC-4361-BA20-C8D77F9C26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99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DOX 6E Montgomery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26CA4-E763-4892-9B1F-2709A27DD1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47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 rtlCol="0"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9EE5A-0859-45C6-94EE-C89B63BFE0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61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 rtlCol="0"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3D89B-7BB6-4BF0-965F-E8603E4C8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30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207B9-6FAB-48BF-A9BE-223A505A36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4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ABDF9-9B42-448D-B6A0-57F95844D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7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6C855-C233-4245-98FF-A0785EEC8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9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81FFD-058E-488B-9F32-4746281AE3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9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C31E2-F5F3-41F8-A94F-7D36524F83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35937-4FFA-47E4-8E6E-BA12D8D110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48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7C851-2BB0-4BB1-880E-83093C2F81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9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566DD-BEB5-4DEB-B17D-549616C4F6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2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4CAC0F-79E6-4256-BDE4-CC6674281A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4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EPI809/Spring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4DD0199-4B3C-45BB-8D15-EB8FA8F6D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70" r:id="rId13"/>
    <p:sldLayoutId id="2147483867" r:id="rId14"/>
    <p:sldLayoutId id="2147483868" r:id="rId15"/>
    <p:sldLayoutId id="2147483869" r:id="rId16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10" Type="http://schemas.openxmlformats.org/officeDocument/2006/relationships/image" Target="../media/image14.wmf"/><Relationship Id="rId4" Type="http://schemas.openxmlformats.org/officeDocument/2006/relationships/image" Target="../media/image8.wmf"/><Relationship Id="rId9" Type="http://schemas.openxmlformats.org/officeDocument/2006/relationships/image" Target="../media/image13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1.wmf"/><Relationship Id="rId7" Type="http://schemas.openxmlformats.org/officeDocument/2006/relationships/image" Target="../media/image16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wmf"/><Relationship Id="rId5" Type="http://schemas.openxmlformats.org/officeDocument/2006/relationships/image" Target="../media/image13.wmf"/><Relationship Id="rId10" Type="http://schemas.openxmlformats.org/officeDocument/2006/relationships/image" Target="../media/image19.wmf"/><Relationship Id="rId4" Type="http://schemas.openxmlformats.org/officeDocument/2006/relationships/image" Target="../media/image12.wmf"/><Relationship Id="rId9" Type="http://schemas.openxmlformats.org/officeDocument/2006/relationships/image" Target="../media/image1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6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8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76425"/>
            <a:ext cx="7772400" cy="1349375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dirty="0" smtClean="0">
                <a:solidFill>
                  <a:srgbClr val="C00000"/>
                </a:solidFill>
              </a:rPr>
              <a:t>Chapter 10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3886200"/>
            <a:ext cx="6781800" cy="17526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600" dirty="0" smtClean="0">
                <a:solidFill>
                  <a:srgbClr val="00279F"/>
                </a:solidFill>
              </a:rPr>
              <a:t>Single-Factor Studies</a:t>
            </a:r>
          </a:p>
        </p:txBody>
      </p:sp>
      <p:sp>
        <p:nvSpPr>
          <p:cNvPr id="6" name="Rectangle 7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EC2500-2D26-4105-9920-C8CF4517AFED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876425"/>
            <a:ext cx="7772400" cy="1349375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mtClean="0">
                <a:solidFill>
                  <a:srgbClr val="C00000"/>
                </a:solidFill>
              </a:rPr>
              <a:t>Completely Randomized Design</a:t>
            </a:r>
          </a:p>
        </p:txBody>
      </p:sp>
      <p:sp>
        <p:nvSpPr>
          <p:cNvPr id="7" name="Rectangle 7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442D4A-B754-4D59-8ECF-0536A56A0A3D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126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1126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mtClean="0">
                <a:solidFill>
                  <a:srgbClr val="C00000"/>
                </a:solidFill>
              </a:rPr>
              <a:t>Completely Randomized Design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31825" y="1679575"/>
            <a:ext cx="8382000" cy="4416425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mtClean="0"/>
              <a:t>1.	 Experimental Units (Subjects) are Assigned Randomly to Treatments</a:t>
            </a:r>
          </a:p>
          <a:p>
            <a:pPr lvl="1" eaLnBrk="1" hangingPunct="1"/>
            <a:r>
              <a:rPr lang="en-US" altLang="en-US" smtClean="0"/>
              <a:t>Subjects are Assumed Homogeneous</a:t>
            </a:r>
          </a:p>
          <a:p>
            <a:pPr lvl="1" eaLnBrk="1" hangingPunct="1"/>
            <a:endParaRPr lang="en-US" altLang="en-US" smtClean="0"/>
          </a:p>
          <a:p>
            <a:pPr eaLnBrk="1" hangingPunct="1">
              <a:spcBef>
                <a:spcPct val="30000"/>
              </a:spcBef>
              <a:buFont typeface="Wingdings" pitchFamily="2" charset="2"/>
              <a:buNone/>
            </a:pPr>
            <a:r>
              <a:rPr lang="en-US" altLang="en-US" smtClean="0"/>
              <a:t>2.	 One Factor or Independent Variable</a:t>
            </a:r>
          </a:p>
          <a:p>
            <a:pPr lvl="1" eaLnBrk="1" hangingPunct="1"/>
            <a:r>
              <a:rPr lang="en-US" altLang="en-US" smtClean="0"/>
              <a:t>2 or More Treatment Levels or groups</a:t>
            </a:r>
          </a:p>
          <a:p>
            <a:pPr lvl="1" eaLnBrk="1" hangingPunct="1"/>
            <a:endParaRPr lang="en-US" altLang="en-US" smtClean="0"/>
          </a:p>
          <a:p>
            <a:pPr eaLnBrk="1" hangingPunct="1">
              <a:spcBef>
                <a:spcPct val="30000"/>
              </a:spcBef>
              <a:buFont typeface="Wingdings" pitchFamily="2" charset="2"/>
              <a:buNone/>
            </a:pPr>
            <a:r>
              <a:rPr lang="en-US" altLang="en-US" smtClean="0"/>
              <a:t>3.	 Analyzed by One-Way ANOVA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55D0FD-B803-472D-8D28-4FABB388CD46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76200"/>
            <a:ext cx="8510588" cy="1325563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mtClean="0">
                <a:solidFill>
                  <a:srgbClr val="C00000"/>
                </a:solidFill>
              </a:rPr>
              <a:t>One-Way ANOVA F-Test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458200" cy="41148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lnSpcReduction="10000"/>
          </a:bodyPr>
          <a:lstStyle/>
          <a:p>
            <a:pPr marL="609600" indent="-609600" eaLnBrk="1" fontAlgn="auto" hangingPunct="1">
              <a:spcAft>
                <a:spcPts val="0"/>
              </a:spcAft>
              <a:buFont typeface="Wingdings" pitchFamily="2" charset="2"/>
              <a:buAutoNum type="arabicPeriod"/>
              <a:defRPr/>
            </a:pPr>
            <a:endParaRPr lang="en-US" dirty="0" smtClean="0"/>
          </a:p>
          <a:p>
            <a:pPr marL="609600" indent="-609600" eaLnBrk="1" fontAlgn="auto" hangingPunct="1"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dirty="0" smtClean="0"/>
              <a:t>Tests the Equality of 2 or More </a:t>
            </a:r>
            <a:r>
              <a:rPr lang="en-US" dirty="0" smtClean="0"/>
              <a:t>(</a:t>
            </a:r>
            <a:r>
              <a:rPr lang="en-US" i="1" dirty="0"/>
              <a:t>a</a:t>
            </a:r>
            <a:r>
              <a:rPr lang="en-US" dirty="0" smtClean="0"/>
              <a:t>) </a:t>
            </a:r>
            <a:r>
              <a:rPr lang="en-US" dirty="0" smtClean="0"/>
              <a:t>Population Means</a:t>
            </a:r>
          </a:p>
          <a:p>
            <a:pPr marL="609600" indent="-609600" eaLnBrk="1" fontAlgn="auto" hangingPunct="1">
              <a:spcAft>
                <a:spcPts val="0"/>
              </a:spcAft>
              <a:buFont typeface="Wingdings" pitchFamily="2" charset="2"/>
              <a:buAutoNum type="arabicPeriod"/>
              <a:defRPr/>
            </a:pPr>
            <a:endParaRPr lang="en-US" dirty="0" smtClean="0"/>
          </a:p>
          <a:p>
            <a:pPr marL="609600" indent="-609600" eaLnBrk="1" fontAlgn="auto" hangingPunct="1">
              <a:spcBef>
                <a:spcPct val="10000"/>
              </a:spcBef>
              <a:spcAft>
                <a:spcPts val="0"/>
              </a:spcAft>
              <a:buFont typeface="Wingdings" pitchFamily="2" charset="2"/>
              <a:buAutoNum type="arabicPeriod" startAt="2"/>
              <a:defRPr/>
            </a:pPr>
            <a:r>
              <a:rPr lang="en-US" dirty="0" smtClean="0"/>
              <a:t>Variables</a:t>
            </a:r>
            <a:endParaRPr lang="en-US" baseline="-25000" dirty="0" smtClean="0"/>
          </a:p>
          <a:p>
            <a:pPr marL="990600" lvl="1" indent="-5334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One Nominal Independent Variable with different levels</a:t>
            </a:r>
          </a:p>
          <a:p>
            <a:pPr marL="990600" lvl="1" indent="-5334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One Continuous Dependent Variable</a:t>
            </a:r>
          </a:p>
          <a:p>
            <a:pPr marL="609600" indent="-609600" eaLnBrk="1" fontAlgn="auto" hangingPunct="1">
              <a:spcBef>
                <a:spcPct val="100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2E1863-B751-421D-B80F-E42A1736717B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One-Way ANOVA F-Test Assumptions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754063" y="1911350"/>
            <a:ext cx="7856537" cy="4211638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altLang="en-US" smtClean="0"/>
              <a:t>1.	 Randomness &amp; Independence of Errors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altLang="en-US" smtClean="0"/>
              <a:t>2.	 Normality</a:t>
            </a:r>
          </a:p>
          <a:p>
            <a:pPr lvl="1" eaLnBrk="1" hangingPunct="1"/>
            <a:r>
              <a:rPr lang="en-US" altLang="en-US" smtClean="0"/>
              <a:t>Populations (for each condition) are Normally Distributed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altLang="en-US" smtClean="0"/>
              <a:t>3.	Homogeneity of Variance</a:t>
            </a:r>
          </a:p>
          <a:p>
            <a:pPr lvl="1" eaLnBrk="1" hangingPunct="1"/>
            <a:r>
              <a:rPr lang="en-US" altLang="en-US" smtClean="0"/>
              <a:t>Populations (for each condition) have Equal Variances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DB64B-97BB-46F0-927A-BE5A0AE5F21F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One-Way ANOVA F-Test Hypotheses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847850"/>
            <a:ext cx="4495800" cy="44767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b="1" dirty="0" smtClean="0"/>
              <a:t>H</a:t>
            </a:r>
            <a:r>
              <a:rPr lang="en-US" altLang="en-US" sz="2800" b="1" baseline="-25000" dirty="0" smtClean="0"/>
              <a:t>0</a:t>
            </a:r>
            <a:r>
              <a:rPr lang="en-US" altLang="en-US" sz="2800" b="1" dirty="0" smtClean="0"/>
              <a:t>: </a:t>
            </a:r>
            <a:r>
              <a:rPr lang="en-US" altLang="en-US" sz="2800" b="1" dirty="0" smtClean="0">
                <a:latin typeface="Symbol" pitchFamily="18" charset="2"/>
              </a:rPr>
              <a:t></a:t>
            </a:r>
            <a:r>
              <a:rPr lang="en-US" altLang="en-US" sz="2800" b="1" baseline="-25000" dirty="0" smtClean="0"/>
              <a:t>1</a:t>
            </a:r>
            <a:r>
              <a:rPr lang="en-US" altLang="en-US" sz="2800" b="1" dirty="0" smtClean="0"/>
              <a:t> = </a:t>
            </a:r>
            <a:r>
              <a:rPr lang="en-US" altLang="en-US" sz="2800" b="1" dirty="0" smtClean="0">
                <a:latin typeface="Symbol" pitchFamily="18" charset="2"/>
              </a:rPr>
              <a:t></a:t>
            </a:r>
            <a:r>
              <a:rPr lang="en-US" altLang="en-US" sz="2800" b="1" baseline="-25000" dirty="0" smtClean="0"/>
              <a:t>2</a:t>
            </a:r>
            <a:r>
              <a:rPr lang="en-US" altLang="en-US" sz="2800" b="1" dirty="0" smtClean="0"/>
              <a:t> = </a:t>
            </a:r>
            <a:r>
              <a:rPr lang="en-US" altLang="en-US" sz="2800" b="1" dirty="0" smtClean="0">
                <a:latin typeface="Symbol" pitchFamily="18" charset="2"/>
              </a:rPr>
              <a:t></a:t>
            </a:r>
            <a:r>
              <a:rPr lang="en-US" altLang="en-US" sz="2800" b="1" baseline="-25000" dirty="0" smtClean="0"/>
              <a:t>3</a:t>
            </a:r>
            <a:r>
              <a:rPr lang="en-US" altLang="en-US" sz="2800" b="1" dirty="0" smtClean="0"/>
              <a:t> = ... = </a:t>
            </a:r>
            <a:r>
              <a:rPr lang="en-US" altLang="en-US" sz="2800" b="1" dirty="0" smtClean="0">
                <a:latin typeface="Symbol" pitchFamily="18" charset="2"/>
              </a:rPr>
              <a:t></a:t>
            </a:r>
            <a:r>
              <a:rPr lang="en-US" altLang="en-US" sz="2800" b="1" baseline="-25000" dirty="0"/>
              <a:t>a</a:t>
            </a:r>
            <a:endParaRPr lang="en-US" altLang="en-US" sz="2800" b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All Population Means are Equal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No Treatment Effect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 typeface="Wingdings" pitchFamily="2" charset="2"/>
              <a:buNone/>
            </a:pPr>
            <a:r>
              <a:rPr lang="en-US" altLang="en-US" sz="2800" b="1" dirty="0" smtClean="0"/>
              <a:t>H</a:t>
            </a:r>
            <a:r>
              <a:rPr lang="en-US" altLang="en-US" sz="2800" b="1" baseline="-25000" dirty="0" smtClean="0"/>
              <a:t>a</a:t>
            </a:r>
            <a:r>
              <a:rPr lang="en-US" altLang="en-US" sz="2800" b="1" dirty="0" smtClean="0"/>
              <a:t>: Not All </a:t>
            </a:r>
            <a:r>
              <a:rPr lang="en-US" altLang="en-US" sz="2800" b="1" dirty="0" smtClean="0">
                <a:latin typeface="Symbol" pitchFamily="18" charset="2"/>
              </a:rPr>
              <a:t></a:t>
            </a:r>
            <a:r>
              <a:rPr lang="en-US" altLang="en-US" sz="2800" b="1" baseline="-25000" dirty="0" smtClean="0"/>
              <a:t>j</a:t>
            </a:r>
            <a:r>
              <a:rPr lang="en-US" altLang="en-US" sz="2800" b="1" dirty="0" smtClean="0"/>
              <a:t> Are Equal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At Least 1 Pop. Mean is Different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Treatment Effect</a:t>
            </a:r>
            <a:endParaRPr lang="en-US" altLang="en-US" sz="2400" b="1" i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chemeClr val="tx2"/>
                </a:solidFill>
                <a:latin typeface="Symbol" pitchFamily="18" charset="2"/>
              </a:rPr>
              <a:t>NOT</a:t>
            </a:r>
            <a:r>
              <a:rPr lang="en-US" altLang="en-US" sz="2400" b="1" dirty="0" smtClean="0">
                <a:latin typeface="Symbol" pitchFamily="18" charset="2"/>
              </a:rPr>
              <a:t> </a:t>
            </a:r>
            <a:r>
              <a:rPr lang="en-US" altLang="en-US" sz="2400" b="1" baseline="-25000" dirty="0" smtClean="0"/>
              <a:t>1</a:t>
            </a:r>
            <a:r>
              <a:rPr lang="en-US" altLang="en-US" sz="2400" b="1" dirty="0" smtClean="0"/>
              <a:t> = </a:t>
            </a:r>
            <a:r>
              <a:rPr lang="en-US" altLang="en-US" sz="2400" b="1" dirty="0" smtClean="0">
                <a:latin typeface="Symbol" pitchFamily="18" charset="2"/>
              </a:rPr>
              <a:t></a:t>
            </a:r>
            <a:r>
              <a:rPr lang="en-US" altLang="en-US" sz="2400" b="1" baseline="-25000" dirty="0" smtClean="0"/>
              <a:t>2</a:t>
            </a:r>
            <a:r>
              <a:rPr lang="en-US" altLang="en-US" sz="2400" b="1" dirty="0" smtClean="0"/>
              <a:t> = ... = </a:t>
            </a:r>
            <a:r>
              <a:rPr lang="en-US" altLang="en-US" sz="2400" b="1" dirty="0" smtClean="0">
                <a:latin typeface="Symbol" pitchFamily="18" charset="2"/>
              </a:rPr>
              <a:t></a:t>
            </a:r>
            <a:r>
              <a:rPr lang="en-US" altLang="en-US" sz="2400" b="1" baseline="-25000" dirty="0"/>
              <a:t>a</a:t>
            </a:r>
            <a:endParaRPr lang="en-US" altLang="en-US" sz="2400" b="1" baseline="-25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Or</a:t>
            </a:r>
            <a:r>
              <a:rPr lang="en-US" altLang="en-US" sz="2400" b="1" baseline="-25000" dirty="0" smtClean="0"/>
              <a:t> </a:t>
            </a:r>
            <a:r>
              <a:rPr lang="en-US" altLang="en-US" sz="2400" b="1" dirty="0" smtClean="0">
                <a:latin typeface="Symbol" pitchFamily="18" charset="2"/>
              </a:rPr>
              <a:t></a:t>
            </a:r>
            <a:r>
              <a:rPr lang="en-US" altLang="en-US" sz="2400" b="1" baseline="-25000" dirty="0" err="1" smtClean="0"/>
              <a:t>i</a:t>
            </a:r>
            <a:r>
              <a:rPr lang="en-US" altLang="en-US" sz="2400" b="1" dirty="0" smtClean="0"/>
              <a:t> </a:t>
            </a:r>
            <a:r>
              <a:rPr lang="en-US" altLang="en-US" sz="2400" b="1" dirty="0" smtClean="0">
                <a:cs typeface="Arial" pitchFamily="34" charset="0"/>
              </a:rPr>
              <a:t>≠</a:t>
            </a:r>
            <a:r>
              <a:rPr lang="en-US" altLang="en-US" sz="2400" b="1" dirty="0" smtClean="0"/>
              <a:t> </a:t>
            </a:r>
            <a:r>
              <a:rPr lang="en-US" altLang="en-US" sz="2400" b="1" dirty="0" smtClean="0">
                <a:latin typeface="Symbol" pitchFamily="18" charset="2"/>
              </a:rPr>
              <a:t></a:t>
            </a:r>
            <a:r>
              <a:rPr lang="en-US" altLang="en-US" sz="2400" b="1" baseline="-25000" dirty="0" smtClean="0"/>
              <a:t>j</a:t>
            </a:r>
            <a:r>
              <a:rPr lang="en-US" altLang="en-US" sz="2400" b="1" dirty="0" smtClean="0"/>
              <a:t> for some </a:t>
            </a:r>
            <a:r>
              <a:rPr lang="en-US" altLang="en-US" sz="2400" b="1" i="1" dirty="0" err="1" smtClean="0"/>
              <a:t>i</a:t>
            </a:r>
            <a:r>
              <a:rPr lang="en-US" altLang="en-US" sz="2400" b="1" dirty="0" smtClean="0"/>
              <a:t>, </a:t>
            </a:r>
            <a:r>
              <a:rPr lang="en-US" altLang="en-US" sz="2400" b="1" i="1" dirty="0" smtClean="0"/>
              <a:t>j</a:t>
            </a:r>
            <a:r>
              <a:rPr lang="en-US" altLang="en-US" sz="2400" b="1" dirty="0" smtClean="0"/>
              <a:t>.</a:t>
            </a:r>
          </a:p>
        </p:txBody>
      </p:sp>
      <p:sp>
        <p:nvSpPr>
          <p:cNvPr id="92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F4B566-FA8F-4915-A498-120ABE97B5EA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4929188" y="4364038"/>
            <a:ext cx="3863975" cy="180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4887913" y="2195513"/>
            <a:ext cx="3863975" cy="180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67" name="Freeform 6"/>
          <p:cNvSpPr>
            <a:spLocks/>
          </p:cNvSpPr>
          <p:nvPr/>
        </p:nvSpPr>
        <p:spPr bwMode="auto">
          <a:xfrm>
            <a:off x="6407150" y="2633663"/>
            <a:ext cx="1117600" cy="896937"/>
          </a:xfrm>
          <a:custGeom>
            <a:avLst/>
            <a:gdLst>
              <a:gd name="T0" fmla="*/ 2147483647 w 704"/>
              <a:gd name="T1" fmla="*/ 2147483647 h 565"/>
              <a:gd name="T2" fmla="*/ 2147483647 w 704"/>
              <a:gd name="T3" fmla="*/ 2147483647 h 565"/>
              <a:gd name="T4" fmla="*/ 2147483647 w 704"/>
              <a:gd name="T5" fmla="*/ 2147483647 h 565"/>
              <a:gd name="T6" fmla="*/ 2147483647 w 704"/>
              <a:gd name="T7" fmla="*/ 2147483647 h 565"/>
              <a:gd name="T8" fmla="*/ 2147483647 w 704"/>
              <a:gd name="T9" fmla="*/ 2147483647 h 565"/>
              <a:gd name="T10" fmla="*/ 2147483647 w 704"/>
              <a:gd name="T11" fmla="*/ 2147483647 h 565"/>
              <a:gd name="T12" fmla="*/ 2147483647 w 704"/>
              <a:gd name="T13" fmla="*/ 2147483647 h 565"/>
              <a:gd name="T14" fmla="*/ 2147483647 w 704"/>
              <a:gd name="T15" fmla="*/ 2147483647 h 565"/>
              <a:gd name="T16" fmla="*/ 2147483647 w 704"/>
              <a:gd name="T17" fmla="*/ 2147483647 h 565"/>
              <a:gd name="T18" fmla="*/ 2147483647 w 704"/>
              <a:gd name="T19" fmla="*/ 2147483647 h 565"/>
              <a:gd name="T20" fmla="*/ 2147483647 w 704"/>
              <a:gd name="T21" fmla="*/ 2147483647 h 565"/>
              <a:gd name="T22" fmla="*/ 2147483647 w 704"/>
              <a:gd name="T23" fmla="*/ 2147483647 h 565"/>
              <a:gd name="T24" fmla="*/ 2147483647 w 704"/>
              <a:gd name="T25" fmla="*/ 2147483647 h 565"/>
              <a:gd name="T26" fmla="*/ 2147483647 w 704"/>
              <a:gd name="T27" fmla="*/ 2147483647 h 565"/>
              <a:gd name="T28" fmla="*/ 2147483647 w 704"/>
              <a:gd name="T29" fmla="*/ 2147483647 h 565"/>
              <a:gd name="T30" fmla="*/ 0 w 704"/>
              <a:gd name="T31" fmla="*/ 0 h 5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04" h="565">
                <a:moveTo>
                  <a:pt x="703" y="564"/>
                </a:moveTo>
                <a:lnTo>
                  <a:pt x="629" y="557"/>
                </a:lnTo>
                <a:lnTo>
                  <a:pt x="591" y="551"/>
                </a:lnTo>
                <a:lnTo>
                  <a:pt x="555" y="542"/>
                </a:lnTo>
                <a:lnTo>
                  <a:pt x="517" y="528"/>
                </a:lnTo>
                <a:lnTo>
                  <a:pt x="480" y="511"/>
                </a:lnTo>
                <a:lnTo>
                  <a:pt x="443" y="488"/>
                </a:lnTo>
                <a:lnTo>
                  <a:pt x="369" y="423"/>
                </a:lnTo>
                <a:lnTo>
                  <a:pt x="296" y="330"/>
                </a:lnTo>
                <a:lnTo>
                  <a:pt x="222" y="220"/>
                </a:lnTo>
                <a:lnTo>
                  <a:pt x="184" y="163"/>
                </a:lnTo>
                <a:lnTo>
                  <a:pt x="147" y="111"/>
                </a:lnTo>
                <a:lnTo>
                  <a:pt x="110" y="66"/>
                </a:lnTo>
                <a:lnTo>
                  <a:pt x="74" y="30"/>
                </a:lnTo>
                <a:lnTo>
                  <a:pt x="36" y="8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Freeform 7"/>
          <p:cNvSpPr>
            <a:spLocks/>
          </p:cNvSpPr>
          <p:nvPr/>
        </p:nvSpPr>
        <p:spPr bwMode="auto">
          <a:xfrm>
            <a:off x="5289550" y="2633663"/>
            <a:ext cx="1119188" cy="896937"/>
          </a:xfrm>
          <a:custGeom>
            <a:avLst/>
            <a:gdLst>
              <a:gd name="T0" fmla="*/ 0 w 705"/>
              <a:gd name="T1" fmla="*/ 2147483647 h 565"/>
              <a:gd name="T2" fmla="*/ 2147483647 w 705"/>
              <a:gd name="T3" fmla="*/ 2147483647 h 565"/>
              <a:gd name="T4" fmla="*/ 2147483647 w 705"/>
              <a:gd name="T5" fmla="*/ 2147483647 h 565"/>
              <a:gd name="T6" fmla="*/ 2147483647 w 705"/>
              <a:gd name="T7" fmla="*/ 2147483647 h 565"/>
              <a:gd name="T8" fmla="*/ 2147483647 w 705"/>
              <a:gd name="T9" fmla="*/ 2147483647 h 565"/>
              <a:gd name="T10" fmla="*/ 2147483647 w 705"/>
              <a:gd name="T11" fmla="*/ 2147483647 h 565"/>
              <a:gd name="T12" fmla="*/ 2147483647 w 705"/>
              <a:gd name="T13" fmla="*/ 2147483647 h 565"/>
              <a:gd name="T14" fmla="*/ 2147483647 w 705"/>
              <a:gd name="T15" fmla="*/ 2147483647 h 565"/>
              <a:gd name="T16" fmla="*/ 2147483647 w 705"/>
              <a:gd name="T17" fmla="*/ 2147483647 h 565"/>
              <a:gd name="T18" fmla="*/ 2147483647 w 705"/>
              <a:gd name="T19" fmla="*/ 2147483647 h 565"/>
              <a:gd name="T20" fmla="*/ 2147483647 w 705"/>
              <a:gd name="T21" fmla="*/ 2147483647 h 565"/>
              <a:gd name="T22" fmla="*/ 2147483647 w 705"/>
              <a:gd name="T23" fmla="*/ 2147483647 h 565"/>
              <a:gd name="T24" fmla="*/ 2147483647 w 705"/>
              <a:gd name="T25" fmla="*/ 2147483647 h 565"/>
              <a:gd name="T26" fmla="*/ 2147483647 w 705"/>
              <a:gd name="T27" fmla="*/ 2147483647 h 565"/>
              <a:gd name="T28" fmla="*/ 2147483647 w 705"/>
              <a:gd name="T29" fmla="*/ 2147483647 h 565"/>
              <a:gd name="T30" fmla="*/ 2147483647 w 705"/>
              <a:gd name="T31" fmla="*/ 0 h 5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05" h="565">
                <a:moveTo>
                  <a:pt x="0" y="564"/>
                </a:moveTo>
                <a:lnTo>
                  <a:pt x="74" y="557"/>
                </a:lnTo>
                <a:lnTo>
                  <a:pt x="111" y="551"/>
                </a:lnTo>
                <a:lnTo>
                  <a:pt x="148" y="542"/>
                </a:lnTo>
                <a:lnTo>
                  <a:pt x="185" y="528"/>
                </a:lnTo>
                <a:lnTo>
                  <a:pt x="222" y="511"/>
                </a:lnTo>
                <a:lnTo>
                  <a:pt x="259" y="488"/>
                </a:lnTo>
                <a:lnTo>
                  <a:pt x="333" y="423"/>
                </a:lnTo>
                <a:lnTo>
                  <a:pt x="407" y="330"/>
                </a:lnTo>
                <a:lnTo>
                  <a:pt x="481" y="220"/>
                </a:lnTo>
                <a:lnTo>
                  <a:pt x="518" y="163"/>
                </a:lnTo>
                <a:lnTo>
                  <a:pt x="555" y="111"/>
                </a:lnTo>
                <a:lnTo>
                  <a:pt x="592" y="66"/>
                </a:lnTo>
                <a:lnTo>
                  <a:pt x="629" y="30"/>
                </a:lnTo>
                <a:lnTo>
                  <a:pt x="666" y="8"/>
                </a:lnTo>
                <a:lnTo>
                  <a:pt x="704" y="0"/>
                </a:lnTo>
              </a:path>
            </a:pathLst>
          </a:custGeom>
          <a:noFill/>
          <a:ln w="254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6315075" y="3051175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15370" name="Freeform 9"/>
          <p:cNvSpPr>
            <a:spLocks/>
          </p:cNvSpPr>
          <p:nvPr/>
        </p:nvSpPr>
        <p:spPr bwMode="auto">
          <a:xfrm>
            <a:off x="6405563" y="2673350"/>
            <a:ext cx="1041400" cy="849313"/>
          </a:xfrm>
          <a:custGeom>
            <a:avLst/>
            <a:gdLst>
              <a:gd name="T0" fmla="*/ 2147483647 w 656"/>
              <a:gd name="T1" fmla="*/ 2147483647 h 535"/>
              <a:gd name="T2" fmla="*/ 2147483647 w 656"/>
              <a:gd name="T3" fmla="*/ 2147483647 h 535"/>
              <a:gd name="T4" fmla="*/ 2147483647 w 656"/>
              <a:gd name="T5" fmla="*/ 2147483647 h 535"/>
              <a:gd name="T6" fmla="*/ 2147483647 w 656"/>
              <a:gd name="T7" fmla="*/ 2147483647 h 535"/>
              <a:gd name="T8" fmla="*/ 2147483647 w 656"/>
              <a:gd name="T9" fmla="*/ 2147483647 h 535"/>
              <a:gd name="T10" fmla="*/ 2147483647 w 656"/>
              <a:gd name="T11" fmla="*/ 2147483647 h 535"/>
              <a:gd name="T12" fmla="*/ 2147483647 w 656"/>
              <a:gd name="T13" fmla="*/ 2147483647 h 535"/>
              <a:gd name="T14" fmla="*/ 2147483647 w 656"/>
              <a:gd name="T15" fmla="*/ 2147483647 h 535"/>
              <a:gd name="T16" fmla="*/ 2147483647 w 656"/>
              <a:gd name="T17" fmla="*/ 2147483647 h 535"/>
              <a:gd name="T18" fmla="*/ 2147483647 w 656"/>
              <a:gd name="T19" fmla="*/ 2147483647 h 535"/>
              <a:gd name="T20" fmla="*/ 2147483647 w 656"/>
              <a:gd name="T21" fmla="*/ 2147483647 h 535"/>
              <a:gd name="T22" fmla="*/ 2147483647 w 656"/>
              <a:gd name="T23" fmla="*/ 2147483647 h 535"/>
              <a:gd name="T24" fmla="*/ 2147483647 w 656"/>
              <a:gd name="T25" fmla="*/ 2147483647 h 535"/>
              <a:gd name="T26" fmla="*/ 2147483647 w 656"/>
              <a:gd name="T27" fmla="*/ 2147483647 h 535"/>
              <a:gd name="T28" fmla="*/ 2147483647 w 656"/>
              <a:gd name="T29" fmla="*/ 2147483647 h 535"/>
              <a:gd name="T30" fmla="*/ 0 w 656"/>
              <a:gd name="T31" fmla="*/ 0 h 53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56" h="535">
                <a:moveTo>
                  <a:pt x="655" y="534"/>
                </a:moveTo>
                <a:lnTo>
                  <a:pt x="586" y="527"/>
                </a:lnTo>
                <a:lnTo>
                  <a:pt x="551" y="521"/>
                </a:lnTo>
                <a:lnTo>
                  <a:pt x="517" y="512"/>
                </a:lnTo>
                <a:lnTo>
                  <a:pt x="482" y="500"/>
                </a:lnTo>
                <a:lnTo>
                  <a:pt x="448" y="484"/>
                </a:lnTo>
                <a:lnTo>
                  <a:pt x="413" y="462"/>
                </a:lnTo>
                <a:lnTo>
                  <a:pt x="344" y="400"/>
                </a:lnTo>
                <a:lnTo>
                  <a:pt x="275" y="312"/>
                </a:lnTo>
                <a:lnTo>
                  <a:pt x="206" y="208"/>
                </a:lnTo>
                <a:lnTo>
                  <a:pt x="172" y="155"/>
                </a:lnTo>
                <a:lnTo>
                  <a:pt x="137" y="105"/>
                </a:lnTo>
                <a:lnTo>
                  <a:pt x="103" y="62"/>
                </a:lnTo>
                <a:lnTo>
                  <a:pt x="68" y="29"/>
                </a:lnTo>
                <a:lnTo>
                  <a:pt x="34" y="7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1" name="Freeform 10"/>
          <p:cNvSpPr>
            <a:spLocks/>
          </p:cNvSpPr>
          <p:nvPr/>
        </p:nvSpPr>
        <p:spPr bwMode="auto">
          <a:xfrm>
            <a:off x="5365750" y="2673350"/>
            <a:ext cx="1041400" cy="849313"/>
          </a:xfrm>
          <a:custGeom>
            <a:avLst/>
            <a:gdLst>
              <a:gd name="T0" fmla="*/ 0 w 656"/>
              <a:gd name="T1" fmla="*/ 2147483647 h 535"/>
              <a:gd name="T2" fmla="*/ 2147483647 w 656"/>
              <a:gd name="T3" fmla="*/ 2147483647 h 535"/>
              <a:gd name="T4" fmla="*/ 2147483647 w 656"/>
              <a:gd name="T5" fmla="*/ 2147483647 h 535"/>
              <a:gd name="T6" fmla="*/ 2147483647 w 656"/>
              <a:gd name="T7" fmla="*/ 2147483647 h 535"/>
              <a:gd name="T8" fmla="*/ 2147483647 w 656"/>
              <a:gd name="T9" fmla="*/ 2147483647 h 535"/>
              <a:gd name="T10" fmla="*/ 2147483647 w 656"/>
              <a:gd name="T11" fmla="*/ 2147483647 h 535"/>
              <a:gd name="T12" fmla="*/ 2147483647 w 656"/>
              <a:gd name="T13" fmla="*/ 2147483647 h 535"/>
              <a:gd name="T14" fmla="*/ 2147483647 w 656"/>
              <a:gd name="T15" fmla="*/ 2147483647 h 535"/>
              <a:gd name="T16" fmla="*/ 2147483647 w 656"/>
              <a:gd name="T17" fmla="*/ 2147483647 h 535"/>
              <a:gd name="T18" fmla="*/ 2147483647 w 656"/>
              <a:gd name="T19" fmla="*/ 2147483647 h 535"/>
              <a:gd name="T20" fmla="*/ 2147483647 w 656"/>
              <a:gd name="T21" fmla="*/ 2147483647 h 535"/>
              <a:gd name="T22" fmla="*/ 2147483647 w 656"/>
              <a:gd name="T23" fmla="*/ 2147483647 h 535"/>
              <a:gd name="T24" fmla="*/ 2147483647 w 656"/>
              <a:gd name="T25" fmla="*/ 2147483647 h 535"/>
              <a:gd name="T26" fmla="*/ 2147483647 w 656"/>
              <a:gd name="T27" fmla="*/ 2147483647 h 535"/>
              <a:gd name="T28" fmla="*/ 2147483647 w 656"/>
              <a:gd name="T29" fmla="*/ 2147483647 h 535"/>
              <a:gd name="T30" fmla="*/ 2147483647 w 656"/>
              <a:gd name="T31" fmla="*/ 0 h 53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56" h="535">
                <a:moveTo>
                  <a:pt x="0" y="534"/>
                </a:moveTo>
                <a:lnTo>
                  <a:pt x="69" y="527"/>
                </a:lnTo>
                <a:lnTo>
                  <a:pt x="104" y="521"/>
                </a:lnTo>
                <a:lnTo>
                  <a:pt x="138" y="512"/>
                </a:lnTo>
                <a:lnTo>
                  <a:pt x="173" y="500"/>
                </a:lnTo>
                <a:lnTo>
                  <a:pt x="207" y="484"/>
                </a:lnTo>
                <a:lnTo>
                  <a:pt x="242" y="462"/>
                </a:lnTo>
                <a:lnTo>
                  <a:pt x="311" y="400"/>
                </a:lnTo>
                <a:lnTo>
                  <a:pt x="379" y="312"/>
                </a:lnTo>
                <a:lnTo>
                  <a:pt x="448" y="208"/>
                </a:lnTo>
                <a:lnTo>
                  <a:pt x="482" y="155"/>
                </a:lnTo>
                <a:lnTo>
                  <a:pt x="517" y="105"/>
                </a:lnTo>
                <a:lnTo>
                  <a:pt x="551" y="62"/>
                </a:lnTo>
                <a:lnTo>
                  <a:pt x="586" y="29"/>
                </a:lnTo>
                <a:lnTo>
                  <a:pt x="620" y="7"/>
                </a:lnTo>
                <a:lnTo>
                  <a:pt x="655" y="0"/>
                </a:lnTo>
              </a:path>
            </a:pathLst>
          </a:custGeom>
          <a:noFill/>
          <a:ln w="25400" cap="rnd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8415338" y="3309938"/>
            <a:ext cx="392112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X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4867275" y="2151063"/>
            <a:ext cx="7112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f(X)</a:t>
            </a:r>
          </a:p>
        </p:txBody>
      </p:sp>
      <p:sp>
        <p:nvSpPr>
          <p:cNvPr id="15374" name="Line 13"/>
          <p:cNvSpPr>
            <a:spLocks noChangeShapeType="1"/>
          </p:cNvSpPr>
          <p:nvPr/>
        </p:nvSpPr>
        <p:spPr bwMode="auto">
          <a:xfrm>
            <a:off x="6407150" y="2716213"/>
            <a:ext cx="0" cy="806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Freeform 14"/>
          <p:cNvSpPr>
            <a:spLocks/>
          </p:cNvSpPr>
          <p:nvPr/>
        </p:nvSpPr>
        <p:spPr bwMode="auto">
          <a:xfrm>
            <a:off x="6405563" y="2711450"/>
            <a:ext cx="938212" cy="801688"/>
          </a:xfrm>
          <a:custGeom>
            <a:avLst/>
            <a:gdLst>
              <a:gd name="T0" fmla="*/ 2147483647 w 591"/>
              <a:gd name="T1" fmla="*/ 2147483647 h 505"/>
              <a:gd name="T2" fmla="*/ 2147483647 w 591"/>
              <a:gd name="T3" fmla="*/ 2147483647 h 505"/>
              <a:gd name="T4" fmla="*/ 2147483647 w 591"/>
              <a:gd name="T5" fmla="*/ 2147483647 h 505"/>
              <a:gd name="T6" fmla="*/ 2147483647 w 591"/>
              <a:gd name="T7" fmla="*/ 2147483647 h 505"/>
              <a:gd name="T8" fmla="*/ 2147483647 w 591"/>
              <a:gd name="T9" fmla="*/ 2147483647 h 505"/>
              <a:gd name="T10" fmla="*/ 2147483647 w 591"/>
              <a:gd name="T11" fmla="*/ 2147483647 h 505"/>
              <a:gd name="T12" fmla="*/ 2147483647 w 591"/>
              <a:gd name="T13" fmla="*/ 2147483647 h 505"/>
              <a:gd name="T14" fmla="*/ 2147483647 w 591"/>
              <a:gd name="T15" fmla="*/ 2147483647 h 505"/>
              <a:gd name="T16" fmla="*/ 2147483647 w 591"/>
              <a:gd name="T17" fmla="*/ 2147483647 h 505"/>
              <a:gd name="T18" fmla="*/ 2147483647 w 591"/>
              <a:gd name="T19" fmla="*/ 2147483647 h 505"/>
              <a:gd name="T20" fmla="*/ 2147483647 w 591"/>
              <a:gd name="T21" fmla="*/ 2147483647 h 505"/>
              <a:gd name="T22" fmla="*/ 2147483647 w 591"/>
              <a:gd name="T23" fmla="*/ 2147483647 h 505"/>
              <a:gd name="T24" fmla="*/ 2147483647 w 591"/>
              <a:gd name="T25" fmla="*/ 2147483647 h 505"/>
              <a:gd name="T26" fmla="*/ 2147483647 w 591"/>
              <a:gd name="T27" fmla="*/ 2147483647 h 505"/>
              <a:gd name="T28" fmla="*/ 2147483647 w 591"/>
              <a:gd name="T29" fmla="*/ 2147483647 h 505"/>
              <a:gd name="T30" fmla="*/ 0 w 591"/>
              <a:gd name="T31" fmla="*/ 0 h 5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91" h="505">
                <a:moveTo>
                  <a:pt x="590" y="504"/>
                </a:moveTo>
                <a:lnTo>
                  <a:pt x="528" y="498"/>
                </a:lnTo>
                <a:lnTo>
                  <a:pt x="497" y="492"/>
                </a:lnTo>
                <a:lnTo>
                  <a:pt x="465" y="483"/>
                </a:lnTo>
                <a:lnTo>
                  <a:pt x="435" y="472"/>
                </a:lnTo>
                <a:lnTo>
                  <a:pt x="403" y="457"/>
                </a:lnTo>
                <a:lnTo>
                  <a:pt x="373" y="436"/>
                </a:lnTo>
                <a:lnTo>
                  <a:pt x="310" y="378"/>
                </a:lnTo>
                <a:lnTo>
                  <a:pt x="248" y="295"/>
                </a:lnTo>
                <a:lnTo>
                  <a:pt x="186" y="197"/>
                </a:lnTo>
                <a:lnTo>
                  <a:pt x="155" y="147"/>
                </a:lnTo>
                <a:lnTo>
                  <a:pt x="123" y="100"/>
                </a:lnTo>
                <a:lnTo>
                  <a:pt x="93" y="59"/>
                </a:lnTo>
                <a:lnTo>
                  <a:pt x="61" y="27"/>
                </a:lnTo>
                <a:lnTo>
                  <a:pt x="31" y="8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Freeform 15"/>
          <p:cNvSpPr>
            <a:spLocks/>
          </p:cNvSpPr>
          <p:nvPr/>
        </p:nvSpPr>
        <p:spPr bwMode="auto">
          <a:xfrm>
            <a:off x="5468938" y="2711450"/>
            <a:ext cx="938212" cy="801688"/>
          </a:xfrm>
          <a:custGeom>
            <a:avLst/>
            <a:gdLst>
              <a:gd name="T0" fmla="*/ 0 w 591"/>
              <a:gd name="T1" fmla="*/ 2147483647 h 505"/>
              <a:gd name="T2" fmla="*/ 2147483647 w 591"/>
              <a:gd name="T3" fmla="*/ 2147483647 h 505"/>
              <a:gd name="T4" fmla="*/ 2147483647 w 591"/>
              <a:gd name="T5" fmla="*/ 2147483647 h 505"/>
              <a:gd name="T6" fmla="*/ 2147483647 w 591"/>
              <a:gd name="T7" fmla="*/ 2147483647 h 505"/>
              <a:gd name="T8" fmla="*/ 2147483647 w 591"/>
              <a:gd name="T9" fmla="*/ 2147483647 h 505"/>
              <a:gd name="T10" fmla="*/ 2147483647 w 591"/>
              <a:gd name="T11" fmla="*/ 2147483647 h 505"/>
              <a:gd name="T12" fmla="*/ 2147483647 w 591"/>
              <a:gd name="T13" fmla="*/ 2147483647 h 505"/>
              <a:gd name="T14" fmla="*/ 2147483647 w 591"/>
              <a:gd name="T15" fmla="*/ 2147483647 h 505"/>
              <a:gd name="T16" fmla="*/ 2147483647 w 591"/>
              <a:gd name="T17" fmla="*/ 2147483647 h 505"/>
              <a:gd name="T18" fmla="*/ 2147483647 w 591"/>
              <a:gd name="T19" fmla="*/ 2147483647 h 505"/>
              <a:gd name="T20" fmla="*/ 2147483647 w 591"/>
              <a:gd name="T21" fmla="*/ 2147483647 h 505"/>
              <a:gd name="T22" fmla="*/ 2147483647 w 591"/>
              <a:gd name="T23" fmla="*/ 2147483647 h 505"/>
              <a:gd name="T24" fmla="*/ 2147483647 w 591"/>
              <a:gd name="T25" fmla="*/ 2147483647 h 505"/>
              <a:gd name="T26" fmla="*/ 2147483647 w 591"/>
              <a:gd name="T27" fmla="*/ 2147483647 h 505"/>
              <a:gd name="T28" fmla="*/ 2147483647 w 591"/>
              <a:gd name="T29" fmla="*/ 2147483647 h 505"/>
              <a:gd name="T30" fmla="*/ 2147483647 w 591"/>
              <a:gd name="T31" fmla="*/ 0 h 50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91" h="505">
                <a:moveTo>
                  <a:pt x="0" y="504"/>
                </a:moveTo>
                <a:lnTo>
                  <a:pt x="62" y="498"/>
                </a:lnTo>
                <a:lnTo>
                  <a:pt x="93" y="492"/>
                </a:lnTo>
                <a:lnTo>
                  <a:pt x="125" y="483"/>
                </a:lnTo>
                <a:lnTo>
                  <a:pt x="155" y="472"/>
                </a:lnTo>
                <a:lnTo>
                  <a:pt x="187" y="457"/>
                </a:lnTo>
                <a:lnTo>
                  <a:pt x="217" y="436"/>
                </a:lnTo>
                <a:lnTo>
                  <a:pt x="279" y="378"/>
                </a:lnTo>
                <a:lnTo>
                  <a:pt x="341" y="295"/>
                </a:lnTo>
                <a:lnTo>
                  <a:pt x="404" y="197"/>
                </a:lnTo>
                <a:lnTo>
                  <a:pt x="434" y="147"/>
                </a:lnTo>
                <a:lnTo>
                  <a:pt x="466" y="100"/>
                </a:lnTo>
                <a:lnTo>
                  <a:pt x="496" y="59"/>
                </a:lnTo>
                <a:lnTo>
                  <a:pt x="528" y="27"/>
                </a:lnTo>
                <a:lnTo>
                  <a:pt x="558" y="8"/>
                </a:lnTo>
                <a:lnTo>
                  <a:pt x="590" y="0"/>
                </a:lnTo>
              </a:path>
            </a:pathLst>
          </a:custGeom>
          <a:noFill/>
          <a:ln w="25400" cap="rnd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7" name="Freeform 16"/>
          <p:cNvSpPr>
            <a:spLocks/>
          </p:cNvSpPr>
          <p:nvPr/>
        </p:nvSpPr>
        <p:spPr bwMode="auto">
          <a:xfrm>
            <a:off x="5229225" y="2589213"/>
            <a:ext cx="3176588" cy="941387"/>
          </a:xfrm>
          <a:custGeom>
            <a:avLst/>
            <a:gdLst>
              <a:gd name="T0" fmla="*/ 0 w 2001"/>
              <a:gd name="T1" fmla="*/ 0 h 593"/>
              <a:gd name="T2" fmla="*/ 0 w 2001"/>
              <a:gd name="T3" fmla="*/ 2147483647 h 593"/>
              <a:gd name="T4" fmla="*/ 2147483647 w 2001"/>
              <a:gd name="T5" fmla="*/ 2147483647 h 59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01" h="593">
                <a:moveTo>
                  <a:pt x="0" y="0"/>
                </a:moveTo>
                <a:lnTo>
                  <a:pt x="0" y="592"/>
                </a:lnTo>
                <a:lnTo>
                  <a:pt x="2000" y="592"/>
                </a:lnTo>
              </a:path>
            </a:pathLst>
          </a:custGeom>
          <a:noFill/>
          <a:ln w="12700" cap="rnd" cmpd="sng">
            <a:solidFill>
              <a:srgbClr val="CDCDC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8" name="Line 17"/>
          <p:cNvSpPr>
            <a:spLocks noChangeShapeType="1"/>
          </p:cNvSpPr>
          <p:nvPr/>
        </p:nvSpPr>
        <p:spPr bwMode="auto">
          <a:xfrm>
            <a:off x="5194300" y="2589213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9" name="Line 18"/>
          <p:cNvSpPr>
            <a:spLocks noChangeShapeType="1"/>
          </p:cNvSpPr>
          <p:nvPr/>
        </p:nvSpPr>
        <p:spPr bwMode="auto">
          <a:xfrm>
            <a:off x="5194300" y="2682875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19"/>
          <p:cNvSpPr>
            <a:spLocks noChangeShapeType="1"/>
          </p:cNvSpPr>
          <p:nvPr/>
        </p:nvSpPr>
        <p:spPr bwMode="auto">
          <a:xfrm>
            <a:off x="5194300" y="2776538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Line 20"/>
          <p:cNvSpPr>
            <a:spLocks noChangeShapeType="1"/>
          </p:cNvSpPr>
          <p:nvPr/>
        </p:nvSpPr>
        <p:spPr bwMode="auto">
          <a:xfrm>
            <a:off x="5194300" y="2870200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2" name="Line 21"/>
          <p:cNvSpPr>
            <a:spLocks noChangeShapeType="1"/>
          </p:cNvSpPr>
          <p:nvPr/>
        </p:nvSpPr>
        <p:spPr bwMode="auto">
          <a:xfrm>
            <a:off x="5194300" y="2965450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Line 22"/>
          <p:cNvSpPr>
            <a:spLocks noChangeShapeType="1"/>
          </p:cNvSpPr>
          <p:nvPr/>
        </p:nvSpPr>
        <p:spPr bwMode="auto">
          <a:xfrm>
            <a:off x="5194300" y="3059113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Line 23"/>
          <p:cNvSpPr>
            <a:spLocks noChangeShapeType="1"/>
          </p:cNvSpPr>
          <p:nvPr/>
        </p:nvSpPr>
        <p:spPr bwMode="auto">
          <a:xfrm>
            <a:off x="5194300" y="3152775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Line 24"/>
          <p:cNvSpPr>
            <a:spLocks noChangeShapeType="1"/>
          </p:cNvSpPr>
          <p:nvPr/>
        </p:nvSpPr>
        <p:spPr bwMode="auto">
          <a:xfrm>
            <a:off x="5194300" y="3246438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Line 25"/>
          <p:cNvSpPr>
            <a:spLocks noChangeShapeType="1"/>
          </p:cNvSpPr>
          <p:nvPr/>
        </p:nvSpPr>
        <p:spPr bwMode="auto">
          <a:xfrm>
            <a:off x="5194300" y="3340100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7" name="Line 26"/>
          <p:cNvSpPr>
            <a:spLocks noChangeShapeType="1"/>
          </p:cNvSpPr>
          <p:nvPr/>
        </p:nvSpPr>
        <p:spPr bwMode="auto">
          <a:xfrm>
            <a:off x="5194300" y="3435350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8" name="Line 27"/>
          <p:cNvSpPr>
            <a:spLocks noChangeShapeType="1"/>
          </p:cNvSpPr>
          <p:nvPr/>
        </p:nvSpPr>
        <p:spPr bwMode="auto">
          <a:xfrm>
            <a:off x="8404225" y="3529013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9" name="Line 28"/>
          <p:cNvSpPr>
            <a:spLocks noChangeShapeType="1"/>
          </p:cNvSpPr>
          <p:nvPr/>
        </p:nvSpPr>
        <p:spPr bwMode="auto">
          <a:xfrm>
            <a:off x="8086725" y="3529013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0" name="Line 29"/>
          <p:cNvSpPr>
            <a:spLocks noChangeShapeType="1"/>
          </p:cNvSpPr>
          <p:nvPr/>
        </p:nvSpPr>
        <p:spPr bwMode="auto">
          <a:xfrm>
            <a:off x="7769225" y="3529013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1" name="Line 30"/>
          <p:cNvSpPr>
            <a:spLocks noChangeShapeType="1"/>
          </p:cNvSpPr>
          <p:nvPr/>
        </p:nvSpPr>
        <p:spPr bwMode="auto">
          <a:xfrm>
            <a:off x="7451725" y="3529013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2" name="Line 31"/>
          <p:cNvSpPr>
            <a:spLocks noChangeShapeType="1"/>
          </p:cNvSpPr>
          <p:nvPr/>
        </p:nvSpPr>
        <p:spPr bwMode="auto">
          <a:xfrm>
            <a:off x="7134225" y="3529013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3" name="Line 32"/>
          <p:cNvSpPr>
            <a:spLocks noChangeShapeType="1"/>
          </p:cNvSpPr>
          <p:nvPr/>
        </p:nvSpPr>
        <p:spPr bwMode="auto">
          <a:xfrm>
            <a:off x="6816725" y="3529013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4" name="Line 33"/>
          <p:cNvSpPr>
            <a:spLocks noChangeShapeType="1"/>
          </p:cNvSpPr>
          <p:nvPr/>
        </p:nvSpPr>
        <p:spPr bwMode="auto">
          <a:xfrm>
            <a:off x="6499225" y="3529013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5" name="Line 34"/>
          <p:cNvSpPr>
            <a:spLocks noChangeShapeType="1"/>
          </p:cNvSpPr>
          <p:nvPr/>
        </p:nvSpPr>
        <p:spPr bwMode="auto">
          <a:xfrm>
            <a:off x="6180138" y="3529013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6" name="Line 35"/>
          <p:cNvSpPr>
            <a:spLocks noChangeShapeType="1"/>
          </p:cNvSpPr>
          <p:nvPr/>
        </p:nvSpPr>
        <p:spPr bwMode="auto">
          <a:xfrm>
            <a:off x="5864225" y="3529013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7" name="Line 36"/>
          <p:cNvSpPr>
            <a:spLocks noChangeShapeType="1"/>
          </p:cNvSpPr>
          <p:nvPr/>
        </p:nvSpPr>
        <p:spPr bwMode="auto">
          <a:xfrm>
            <a:off x="5546725" y="3529013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8" name="Rectangle 37"/>
          <p:cNvSpPr>
            <a:spLocks noChangeArrowheads="1"/>
          </p:cNvSpPr>
          <p:nvPr/>
        </p:nvSpPr>
        <p:spPr bwMode="auto">
          <a:xfrm rot="-5400000">
            <a:off x="5053013" y="3013075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15399" name="Rectangle 38"/>
          <p:cNvSpPr>
            <a:spLocks noChangeArrowheads="1"/>
          </p:cNvSpPr>
          <p:nvPr/>
        </p:nvSpPr>
        <p:spPr bwMode="auto">
          <a:xfrm>
            <a:off x="6724650" y="3506788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4855" name="Rectangle 39"/>
          <p:cNvSpPr>
            <a:spLocks noChangeArrowheads="1"/>
          </p:cNvSpPr>
          <p:nvPr/>
        </p:nvSpPr>
        <p:spPr bwMode="auto">
          <a:xfrm>
            <a:off x="5487988" y="3479800"/>
            <a:ext cx="3635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</a:t>
            </a:r>
          </a:p>
        </p:txBody>
      </p:sp>
      <p:sp>
        <p:nvSpPr>
          <p:cNvPr id="34856" name="Rectangle 40"/>
          <p:cNvSpPr>
            <a:spLocks noChangeArrowheads="1"/>
          </p:cNvSpPr>
          <p:nvPr/>
        </p:nvSpPr>
        <p:spPr bwMode="auto">
          <a:xfrm>
            <a:off x="5675313" y="3679825"/>
            <a:ext cx="30162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17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</a:p>
        </p:txBody>
      </p:sp>
      <p:sp>
        <p:nvSpPr>
          <p:cNvPr id="34857" name="Rectangle 41"/>
          <p:cNvSpPr>
            <a:spLocks noChangeArrowheads="1"/>
          </p:cNvSpPr>
          <p:nvPr/>
        </p:nvSpPr>
        <p:spPr bwMode="auto">
          <a:xfrm>
            <a:off x="5794375" y="3479800"/>
            <a:ext cx="5445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= </a:t>
            </a:r>
          </a:p>
        </p:txBody>
      </p:sp>
      <p:sp>
        <p:nvSpPr>
          <p:cNvPr id="34858" name="Rectangle 42"/>
          <p:cNvSpPr>
            <a:spLocks noChangeArrowheads="1"/>
          </p:cNvSpPr>
          <p:nvPr/>
        </p:nvSpPr>
        <p:spPr bwMode="auto">
          <a:xfrm>
            <a:off x="6162675" y="3479800"/>
            <a:ext cx="3635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</a:t>
            </a:r>
          </a:p>
        </p:txBody>
      </p:sp>
      <p:sp>
        <p:nvSpPr>
          <p:cNvPr id="34859" name="Rectangle 43"/>
          <p:cNvSpPr>
            <a:spLocks noChangeArrowheads="1"/>
          </p:cNvSpPr>
          <p:nvPr/>
        </p:nvSpPr>
        <p:spPr bwMode="auto">
          <a:xfrm>
            <a:off x="6350000" y="3679825"/>
            <a:ext cx="30162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17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</a:t>
            </a:r>
          </a:p>
        </p:txBody>
      </p:sp>
      <p:sp>
        <p:nvSpPr>
          <p:cNvPr id="34860" name="Rectangle 44"/>
          <p:cNvSpPr>
            <a:spLocks noChangeArrowheads="1"/>
          </p:cNvSpPr>
          <p:nvPr/>
        </p:nvSpPr>
        <p:spPr bwMode="auto">
          <a:xfrm>
            <a:off x="6469063" y="3479800"/>
            <a:ext cx="544512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= </a:t>
            </a:r>
          </a:p>
        </p:txBody>
      </p:sp>
      <p:sp>
        <p:nvSpPr>
          <p:cNvPr id="34861" name="Rectangle 45"/>
          <p:cNvSpPr>
            <a:spLocks noChangeArrowheads="1"/>
          </p:cNvSpPr>
          <p:nvPr/>
        </p:nvSpPr>
        <p:spPr bwMode="auto">
          <a:xfrm>
            <a:off x="6837363" y="3479800"/>
            <a:ext cx="3635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</a:t>
            </a:r>
          </a:p>
        </p:txBody>
      </p:sp>
      <p:sp>
        <p:nvSpPr>
          <p:cNvPr id="34862" name="Rectangle 46"/>
          <p:cNvSpPr>
            <a:spLocks noChangeArrowheads="1"/>
          </p:cNvSpPr>
          <p:nvPr/>
        </p:nvSpPr>
        <p:spPr bwMode="auto">
          <a:xfrm>
            <a:off x="7024688" y="3679825"/>
            <a:ext cx="30162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17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3</a:t>
            </a:r>
          </a:p>
        </p:txBody>
      </p:sp>
      <p:sp>
        <p:nvSpPr>
          <p:cNvPr id="15408" name="Rectangle 47"/>
          <p:cNvSpPr>
            <a:spLocks noChangeArrowheads="1"/>
          </p:cNvSpPr>
          <p:nvPr/>
        </p:nvSpPr>
        <p:spPr bwMode="auto">
          <a:xfrm>
            <a:off x="7142163" y="3871913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15409" name="Line 48"/>
          <p:cNvSpPr>
            <a:spLocks noChangeShapeType="1"/>
          </p:cNvSpPr>
          <p:nvPr/>
        </p:nvSpPr>
        <p:spPr bwMode="auto">
          <a:xfrm>
            <a:off x="7219950" y="4843463"/>
            <a:ext cx="0" cy="866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0" name="Freeform 49"/>
          <p:cNvSpPr>
            <a:spLocks/>
          </p:cNvSpPr>
          <p:nvPr/>
        </p:nvSpPr>
        <p:spPr bwMode="auto">
          <a:xfrm>
            <a:off x="6407150" y="4819650"/>
            <a:ext cx="1117600" cy="898525"/>
          </a:xfrm>
          <a:custGeom>
            <a:avLst/>
            <a:gdLst>
              <a:gd name="T0" fmla="*/ 2147483647 w 704"/>
              <a:gd name="T1" fmla="*/ 2147483647 h 566"/>
              <a:gd name="T2" fmla="*/ 2147483647 w 704"/>
              <a:gd name="T3" fmla="*/ 2147483647 h 566"/>
              <a:gd name="T4" fmla="*/ 2147483647 w 704"/>
              <a:gd name="T5" fmla="*/ 2147483647 h 566"/>
              <a:gd name="T6" fmla="*/ 2147483647 w 704"/>
              <a:gd name="T7" fmla="*/ 2147483647 h 566"/>
              <a:gd name="T8" fmla="*/ 2147483647 w 704"/>
              <a:gd name="T9" fmla="*/ 2147483647 h 566"/>
              <a:gd name="T10" fmla="*/ 2147483647 w 704"/>
              <a:gd name="T11" fmla="*/ 2147483647 h 566"/>
              <a:gd name="T12" fmla="*/ 2147483647 w 704"/>
              <a:gd name="T13" fmla="*/ 2147483647 h 566"/>
              <a:gd name="T14" fmla="*/ 2147483647 w 704"/>
              <a:gd name="T15" fmla="*/ 2147483647 h 566"/>
              <a:gd name="T16" fmla="*/ 2147483647 w 704"/>
              <a:gd name="T17" fmla="*/ 2147483647 h 566"/>
              <a:gd name="T18" fmla="*/ 2147483647 w 704"/>
              <a:gd name="T19" fmla="*/ 2147483647 h 566"/>
              <a:gd name="T20" fmla="*/ 2147483647 w 704"/>
              <a:gd name="T21" fmla="*/ 2147483647 h 566"/>
              <a:gd name="T22" fmla="*/ 2147483647 w 704"/>
              <a:gd name="T23" fmla="*/ 2147483647 h 566"/>
              <a:gd name="T24" fmla="*/ 2147483647 w 704"/>
              <a:gd name="T25" fmla="*/ 2147483647 h 566"/>
              <a:gd name="T26" fmla="*/ 2147483647 w 704"/>
              <a:gd name="T27" fmla="*/ 2147483647 h 566"/>
              <a:gd name="T28" fmla="*/ 2147483647 w 704"/>
              <a:gd name="T29" fmla="*/ 2147483647 h 566"/>
              <a:gd name="T30" fmla="*/ 0 w 704"/>
              <a:gd name="T31" fmla="*/ 0 h 5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04" h="566">
                <a:moveTo>
                  <a:pt x="703" y="565"/>
                </a:moveTo>
                <a:lnTo>
                  <a:pt x="629" y="558"/>
                </a:lnTo>
                <a:lnTo>
                  <a:pt x="591" y="552"/>
                </a:lnTo>
                <a:lnTo>
                  <a:pt x="555" y="542"/>
                </a:lnTo>
                <a:lnTo>
                  <a:pt x="517" y="529"/>
                </a:lnTo>
                <a:lnTo>
                  <a:pt x="480" y="512"/>
                </a:lnTo>
                <a:lnTo>
                  <a:pt x="443" y="489"/>
                </a:lnTo>
                <a:lnTo>
                  <a:pt x="369" y="423"/>
                </a:lnTo>
                <a:lnTo>
                  <a:pt x="296" y="331"/>
                </a:lnTo>
                <a:lnTo>
                  <a:pt x="222" y="221"/>
                </a:lnTo>
                <a:lnTo>
                  <a:pt x="184" y="164"/>
                </a:lnTo>
                <a:lnTo>
                  <a:pt x="147" y="112"/>
                </a:lnTo>
                <a:lnTo>
                  <a:pt x="110" y="67"/>
                </a:lnTo>
                <a:lnTo>
                  <a:pt x="74" y="31"/>
                </a:lnTo>
                <a:lnTo>
                  <a:pt x="36" y="9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1" name="Freeform 50"/>
          <p:cNvSpPr>
            <a:spLocks/>
          </p:cNvSpPr>
          <p:nvPr/>
        </p:nvSpPr>
        <p:spPr bwMode="auto">
          <a:xfrm>
            <a:off x="5289550" y="4819650"/>
            <a:ext cx="1119188" cy="898525"/>
          </a:xfrm>
          <a:custGeom>
            <a:avLst/>
            <a:gdLst>
              <a:gd name="T0" fmla="*/ 0 w 705"/>
              <a:gd name="T1" fmla="*/ 2147483647 h 566"/>
              <a:gd name="T2" fmla="*/ 2147483647 w 705"/>
              <a:gd name="T3" fmla="*/ 2147483647 h 566"/>
              <a:gd name="T4" fmla="*/ 2147483647 w 705"/>
              <a:gd name="T5" fmla="*/ 2147483647 h 566"/>
              <a:gd name="T6" fmla="*/ 2147483647 w 705"/>
              <a:gd name="T7" fmla="*/ 2147483647 h 566"/>
              <a:gd name="T8" fmla="*/ 2147483647 w 705"/>
              <a:gd name="T9" fmla="*/ 2147483647 h 566"/>
              <a:gd name="T10" fmla="*/ 2147483647 w 705"/>
              <a:gd name="T11" fmla="*/ 2147483647 h 566"/>
              <a:gd name="T12" fmla="*/ 2147483647 w 705"/>
              <a:gd name="T13" fmla="*/ 2147483647 h 566"/>
              <a:gd name="T14" fmla="*/ 2147483647 w 705"/>
              <a:gd name="T15" fmla="*/ 2147483647 h 566"/>
              <a:gd name="T16" fmla="*/ 2147483647 w 705"/>
              <a:gd name="T17" fmla="*/ 2147483647 h 566"/>
              <a:gd name="T18" fmla="*/ 2147483647 w 705"/>
              <a:gd name="T19" fmla="*/ 2147483647 h 566"/>
              <a:gd name="T20" fmla="*/ 2147483647 w 705"/>
              <a:gd name="T21" fmla="*/ 2147483647 h 566"/>
              <a:gd name="T22" fmla="*/ 2147483647 w 705"/>
              <a:gd name="T23" fmla="*/ 2147483647 h 566"/>
              <a:gd name="T24" fmla="*/ 2147483647 w 705"/>
              <a:gd name="T25" fmla="*/ 2147483647 h 566"/>
              <a:gd name="T26" fmla="*/ 2147483647 w 705"/>
              <a:gd name="T27" fmla="*/ 2147483647 h 566"/>
              <a:gd name="T28" fmla="*/ 2147483647 w 705"/>
              <a:gd name="T29" fmla="*/ 2147483647 h 566"/>
              <a:gd name="T30" fmla="*/ 2147483647 w 705"/>
              <a:gd name="T31" fmla="*/ 0 h 5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05" h="566">
                <a:moveTo>
                  <a:pt x="0" y="565"/>
                </a:moveTo>
                <a:lnTo>
                  <a:pt x="74" y="558"/>
                </a:lnTo>
                <a:lnTo>
                  <a:pt x="111" y="552"/>
                </a:lnTo>
                <a:lnTo>
                  <a:pt x="148" y="542"/>
                </a:lnTo>
                <a:lnTo>
                  <a:pt x="185" y="529"/>
                </a:lnTo>
                <a:lnTo>
                  <a:pt x="222" y="512"/>
                </a:lnTo>
                <a:lnTo>
                  <a:pt x="259" y="489"/>
                </a:lnTo>
                <a:lnTo>
                  <a:pt x="333" y="423"/>
                </a:lnTo>
                <a:lnTo>
                  <a:pt x="407" y="331"/>
                </a:lnTo>
                <a:lnTo>
                  <a:pt x="481" y="221"/>
                </a:lnTo>
                <a:lnTo>
                  <a:pt x="518" y="164"/>
                </a:lnTo>
                <a:lnTo>
                  <a:pt x="555" y="112"/>
                </a:lnTo>
                <a:lnTo>
                  <a:pt x="592" y="67"/>
                </a:lnTo>
                <a:lnTo>
                  <a:pt x="629" y="31"/>
                </a:lnTo>
                <a:lnTo>
                  <a:pt x="666" y="9"/>
                </a:lnTo>
                <a:lnTo>
                  <a:pt x="704" y="0"/>
                </a:lnTo>
              </a:path>
            </a:pathLst>
          </a:custGeom>
          <a:noFill/>
          <a:ln w="2540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2" name="Freeform 51"/>
          <p:cNvSpPr>
            <a:spLocks/>
          </p:cNvSpPr>
          <p:nvPr/>
        </p:nvSpPr>
        <p:spPr bwMode="auto">
          <a:xfrm>
            <a:off x="7219950" y="4819650"/>
            <a:ext cx="1117600" cy="898525"/>
          </a:xfrm>
          <a:custGeom>
            <a:avLst/>
            <a:gdLst>
              <a:gd name="T0" fmla="*/ 2147483647 w 704"/>
              <a:gd name="T1" fmla="*/ 2147483647 h 566"/>
              <a:gd name="T2" fmla="*/ 2147483647 w 704"/>
              <a:gd name="T3" fmla="*/ 2147483647 h 566"/>
              <a:gd name="T4" fmla="*/ 2147483647 w 704"/>
              <a:gd name="T5" fmla="*/ 2147483647 h 566"/>
              <a:gd name="T6" fmla="*/ 2147483647 w 704"/>
              <a:gd name="T7" fmla="*/ 2147483647 h 566"/>
              <a:gd name="T8" fmla="*/ 2147483647 w 704"/>
              <a:gd name="T9" fmla="*/ 2147483647 h 566"/>
              <a:gd name="T10" fmla="*/ 2147483647 w 704"/>
              <a:gd name="T11" fmla="*/ 2147483647 h 566"/>
              <a:gd name="T12" fmla="*/ 2147483647 w 704"/>
              <a:gd name="T13" fmla="*/ 2147483647 h 566"/>
              <a:gd name="T14" fmla="*/ 2147483647 w 704"/>
              <a:gd name="T15" fmla="*/ 2147483647 h 566"/>
              <a:gd name="T16" fmla="*/ 2147483647 w 704"/>
              <a:gd name="T17" fmla="*/ 2147483647 h 566"/>
              <a:gd name="T18" fmla="*/ 2147483647 w 704"/>
              <a:gd name="T19" fmla="*/ 2147483647 h 566"/>
              <a:gd name="T20" fmla="*/ 2147483647 w 704"/>
              <a:gd name="T21" fmla="*/ 2147483647 h 566"/>
              <a:gd name="T22" fmla="*/ 2147483647 w 704"/>
              <a:gd name="T23" fmla="*/ 2147483647 h 566"/>
              <a:gd name="T24" fmla="*/ 2147483647 w 704"/>
              <a:gd name="T25" fmla="*/ 2147483647 h 566"/>
              <a:gd name="T26" fmla="*/ 2147483647 w 704"/>
              <a:gd name="T27" fmla="*/ 2147483647 h 566"/>
              <a:gd name="T28" fmla="*/ 2147483647 w 704"/>
              <a:gd name="T29" fmla="*/ 2147483647 h 566"/>
              <a:gd name="T30" fmla="*/ 0 w 704"/>
              <a:gd name="T31" fmla="*/ 0 h 5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04" h="566">
                <a:moveTo>
                  <a:pt x="703" y="565"/>
                </a:moveTo>
                <a:lnTo>
                  <a:pt x="629" y="558"/>
                </a:lnTo>
                <a:lnTo>
                  <a:pt x="592" y="552"/>
                </a:lnTo>
                <a:lnTo>
                  <a:pt x="555" y="542"/>
                </a:lnTo>
                <a:lnTo>
                  <a:pt x="518" y="529"/>
                </a:lnTo>
                <a:lnTo>
                  <a:pt x="481" y="512"/>
                </a:lnTo>
                <a:lnTo>
                  <a:pt x="444" y="489"/>
                </a:lnTo>
                <a:lnTo>
                  <a:pt x="370" y="423"/>
                </a:lnTo>
                <a:lnTo>
                  <a:pt x="296" y="331"/>
                </a:lnTo>
                <a:lnTo>
                  <a:pt x="222" y="221"/>
                </a:lnTo>
                <a:lnTo>
                  <a:pt x="186" y="164"/>
                </a:lnTo>
                <a:lnTo>
                  <a:pt x="148" y="112"/>
                </a:lnTo>
                <a:lnTo>
                  <a:pt x="112" y="67"/>
                </a:lnTo>
                <a:lnTo>
                  <a:pt x="74" y="31"/>
                </a:lnTo>
                <a:lnTo>
                  <a:pt x="37" y="9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3" name="Freeform 52"/>
          <p:cNvSpPr>
            <a:spLocks/>
          </p:cNvSpPr>
          <p:nvPr/>
        </p:nvSpPr>
        <p:spPr bwMode="auto">
          <a:xfrm>
            <a:off x="6103938" y="4819650"/>
            <a:ext cx="1117600" cy="898525"/>
          </a:xfrm>
          <a:custGeom>
            <a:avLst/>
            <a:gdLst>
              <a:gd name="T0" fmla="*/ 0 w 704"/>
              <a:gd name="T1" fmla="*/ 2147483647 h 566"/>
              <a:gd name="T2" fmla="*/ 2147483647 w 704"/>
              <a:gd name="T3" fmla="*/ 2147483647 h 566"/>
              <a:gd name="T4" fmla="*/ 2147483647 w 704"/>
              <a:gd name="T5" fmla="*/ 2147483647 h 566"/>
              <a:gd name="T6" fmla="*/ 2147483647 w 704"/>
              <a:gd name="T7" fmla="*/ 2147483647 h 566"/>
              <a:gd name="T8" fmla="*/ 2147483647 w 704"/>
              <a:gd name="T9" fmla="*/ 2147483647 h 566"/>
              <a:gd name="T10" fmla="*/ 2147483647 w 704"/>
              <a:gd name="T11" fmla="*/ 2147483647 h 566"/>
              <a:gd name="T12" fmla="*/ 2147483647 w 704"/>
              <a:gd name="T13" fmla="*/ 2147483647 h 566"/>
              <a:gd name="T14" fmla="*/ 2147483647 w 704"/>
              <a:gd name="T15" fmla="*/ 2147483647 h 566"/>
              <a:gd name="T16" fmla="*/ 2147483647 w 704"/>
              <a:gd name="T17" fmla="*/ 2147483647 h 566"/>
              <a:gd name="T18" fmla="*/ 2147483647 w 704"/>
              <a:gd name="T19" fmla="*/ 2147483647 h 566"/>
              <a:gd name="T20" fmla="*/ 2147483647 w 704"/>
              <a:gd name="T21" fmla="*/ 2147483647 h 566"/>
              <a:gd name="T22" fmla="*/ 2147483647 w 704"/>
              <a:gd name="T23" fmla="*/ 2147483647 h 566"/>
              <a:gd name="T24" fmla="*/ 2147483647 w 704"/>
              <a:gd name="T25" fmla="*/ 2147483647 h 566"/>
              <a:gd name="T26" fmla="*/ 2147483647 w 704"/>
              <a:gd name="T27" fmla="*/ 2147483647 h 566"/>
              <a:gd name="T28" fmla="*/ 2147483647 w 704"/>
              <a:gd name="T29" fmla="*/ 2147483647 h 566"/>
              <a:gd name="T30" fmla="*/ 2147483647 w 704"/>
              <a:gd name="T31" fmla="*/ 0 h 5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04" h="566">
                <a:moveTo>
                  <a:pt x="0" y="565"/>
                </a:moveTo>
                <a:lnTo>
                  <a:pt x="74" y="558"/>
                </a:lnTo>
                <a:lnTo>
                  <a:pt x="111" y="552"/>
                </a:lnTo>
                <a:lnTo>
                  <a:pt x="148" y="542"/>
                </a:lnTo>
                <a:lnTo>
                  <a:pt x="184" y="529"/>
                </a:lnTo>
                <a:lnTo>
                  <a:pt x="222" y="512"/>
                </a:lnTo>
                <a:lnTo>
                  <a:pt x="258" y="489"/>
                </a:lnTo>
                <a:lnTo>
                  <a:pt x="334" y="423"/>
                </a:lnTo>
                <a:lnTo>
                  <a:pt x="407" y="331"/>
                </a:lnTo>
                <a:lnTo>
                  <a:pt x="481" y="221"/>
                </a:lnTo>
                <a:lnTo>
                  <a:pt x="518" y="164"/>
                </a:lnTo>
                <a:lnTo>
                  <a:pt x="555" y="112"/>
                </a:lnTo>
                <a:lnTo>
                  <a:pt x="592" y="67"/>
                </a:lnTo>
                <a:lnTo>
                  <a:pt x="629" y="31"/>
                </a:lnTo>
                <a:lnTo>
                  <a:pt x="666" y="9"/>
                </a:lnTo>
                <a:lnTo>
                  <a:pt x="703" y="0"/>
                </a:lnTo>
              </a:path>
            </a:pathLst>
          </a:custGeom>
          <a:noFill/>
          <a:ln w="25400" cap="rnd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9" name="Rectangle 53"/>
          <p:cNvSpPr>
            <a:spLocks noChangeArrowheads="1"/>
          </p:cNvSpPr>
          <p:nvPr/>
        </p:nvSpPr>
        <p:spPr bwMode="auto">
          <a:xfrm>
            <a:off x="8415338" y="5497513"/>
            <a:ext cx="392112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X</a:t>
            </a:r>
          </a:p>
        </p:txBody>
      </p:sp>
      <p:sp>
        <p:nvSpPr>
          <p:cNvPr id="34870" name="Rectangle 54"/>
          <p:cNvSpPr>
            <a:spLocks noChangeArrowheads="1"/>
          </p:cNvSpPr>
          <p:nvPr/>
        </p:nvSpPr>
        <p:spPr bwMode="auto">
          <a:xfrm>
            <a:off x="4867275" y="4360863"/>
            <a:ext cx="7112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f(X)</a:t>
            </a:r>
          </a:p>
        </p:txBody>
      </p:sp>
      <p:sp>
        <p:nvSpPr>
          <p:cNvPr id="15416" name="Line 55"/>
          <p:cNvSpPr>
            <a:spLocks noChangeShapeType="1"/>
          </p:cNvSpPr>
          <p:nvPr/>
        </p:nvSpPr>
        <p:spPr bwMode="auto">
          <a:xfrm>
            <a:off x="6407150" y="4903788"/>
            <a:ext cx="0" cy="806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7" name="Freeform 56"/>
          <p:cNvSpPr>
            <a:spLocks/>
          </p:cNvSpPr>
          <p:nvPr/>
        </p:nvSpPr>
        <p:spPr bwMode="auto">
          <a:xfrm>
            <a:off x="6407150" y="4864100"/>
            <a:ext cx="1041400" cy="854075"/>
          </a:xfrm>
          <a:custGeom>
            <a:avLst/>
            <a:gdLst>
              <a:gd name="T0" fmla="*/ 2147483647 w 656"/>
              <a:gd name="T1" fmla="*/ 2147483647 h 538"/>
              <a:gd name="T2" fmla="*/ 2147483647 w 656"/>
              <a:gd name="T3" fmla="*/ 2147483647 h 538"/>
              <a:gd name="T4" fmla="*/ 2147483647 w 656"/>
              <a:gd name="T5" fmla="*/ 2147483647 h 538"/>
              <a:gd name="T6" fmla="*/ 2147483647 w 656"/>
              <a:gd name="T7" fmla="*/ 2147483647 h 538"/>
              <a:gd name="T8" fmla="*/ 2147483647 w 656"/>
              <a:gd name="T9" fmla="*/ 2147483647 h 538"/>
              <a:gd name="T10" fmla="*/ 2147483647 w 656"/>
              <a:gd name="T11" fmla="*/ 2147483647 h 538"/>
              <a:gd name="T12" fmla="*/ 2147483647 w 656"/>
              <a:gd name="T13" fmla="*/ 2147483647 h 538"/>
              <a:gd name="T14" fmla="*/ 2147483647 w 656"/>
              <a:gd name="T15" fmla="*/ 2147483647 h 538"/>
              <a:gd name="T16" fmla="*/ 2147483647 w 656"/>
              <a:gd name="T17" fmla="*/ 2147483647 h 538"/>
              <a:gd name="T18" fmla="*/ 2147483647 w 656"/>
              <a:gd name="T19" fmla="*/ 2147483647 h 538"/>
              <a:gd name="T20" fmla="*/ 2147483647 w 656"/>
              <a:gd name="T21" fmla="*/ 2147483647 h 538"/>
              <a:gd name="T22" fmla="*/ 2147483647 w 656"/>
              <a:gd name="T23" fmla="*/ 2147483647 h 538"/>
              <a:gd name="T24" fmla="*/ 2147483647 w 656"/>
              <a:gd name="T25" fmla="*/ 2147483647 h 538"/>
              <a:gd name="T26" fmla="*/ 2147483647 w 656"/>
              <a:gd name="T27" fmla="*/ 2147483647 h 538"/>
              <a:gd name="T28" fmla="*/ 2147483647 w 656"/>
              <a:gd name="T29" fmla="*/ 2147483647 h 538"/>
              <a:gd name="T30" fmla="*/ 0 w 656"/>
              <a:gd name="T31" fmla="*/ 0 h 53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56" h="538">
                <a:moveTo>
                  <a:pt x="655" y="537"/>
                </a:moveTo>
                <a:lnTo>
                  <a:pt x="586" y="530"/>
                </a:lnTo>
                <a:lnTo>
                  <a:pt x="551" y="524"/>
                </a:lnTo>
                <a:lnTo>
                  <a:pt x="517" y="515"/>
                </a:lnTo>
                <a:lnTo>
                  <a:pt x="482" y="503"/>
                </a:lnTo>
                <a:lnTo>
                  <a:pt x="448" y="486"/>
                </a:lnTo>
                <a:lnTo>
                  <a:pt x="413" y="465"/>
                </a:lnTo>
                <a:lnTo>
                  <a:pt x="344" y="402"/>
                </a:lnTo>
                <a:lnTo>
                  <a:pt x="275" y="314"/>
                </a:lnTo>
                <a:lnTo>
                  <a:pt x="206" y="209"/>
                </a:lnTo>
                <a:lnTo>
                  <a:pt x="172" y="155"/>
                </a:lnTo>
                <a:lnTo>
                  <a:pt x="138" y="106"/>
                </a:lnTo>
                <a:lnTo>
                  <a:pt x="103" y="62"/>
                </a:lnTo>
                <a:lnTo>
                  <a:pt x="69" y="28"/>
                </a:lnTo>
                <a:lnTo>
                  <a:pt x="34" y="7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8" name="Freeform 57"/>
          <p:cNvSpPr>
            <a:spLocks/>
          </p:cNvSpPr>
          <p:nvPr/>
        </p:nvSpPr>
        <p:spPr bwMode="auto">
          <a:xfrm>
            <a:off x="5364163" y="4864100"/>
            <a:ext cx="1044575" cy="854075"/>
          </a:xfrm>
          <a:custGeom>
            <a:avLst/>
            <a:gdLst>
              <a:gd name="T0" fmla="*/ 0 w 658"/>
              <a:gd name="T1" fmla="*/ 2147483647 h 538"/>
              <a:gd name="T2" fmla="*/ 2147483647 w 658"/>
              <a:gd name="T3" fmla="*/ 2147483647 h 538"/>
              <a:gd name="T4" fmla="*/ 2147483647 w 658"/>
              <a:gd name="T5" fmla="*/ 2147483647 h 538"/>
              <a:gd name="T6" fmla="*/ 2147483647 w 658"/>
              <a:gd name="T7" fmla="*/ 2147483647 h 538"/>
              <a:gd name="T8" fmla="*/ 2147483647 w 658"/>
              <a:gd name="T9" fmla="*/ 2147483647 h 538"/>
              <a:gd name="T10" fmla="*/ 2147483647 w 658"/>
              <a:gd name="T11" fmla="*/ 2147483647 h 538"/>
              <a:gd name="T12" fmla="*/ 2147483647 w 658"/>
              <a:gd name="T13" fmla="*/ 2147483647 h 538"/>
              <a:gd name="T14" fmla="*/ 2147483647 w 658"/>
              <a:gd name="T15" fmla="*/ 2147483647 h 538"/>
              <a:gd name="T16" fmla="*/ 2147483647 w 658"/>
              <a:gd name="T17" fmla="*/ 2147483647 h 538"/>
              <a:gd name="T18" fmla="*/ 2147483647 w 658"/>
              <a:gd name="T19" fmla="*/ 2147483647 h 538"/>
              <a:gd name="T20" fmla="*/ 2147483647 w 658"/>
              <a:gd name="T21" fmla="*/ 2147483647 h 538"/>
              <a:gd name="T22" fmla="*/ 2147483647 w 658"/>
              <a:gd name="T23" fmla="*/ 2147483647 h 538"/>
              <a:gd name="T24" fmla="*/ 2147483647 w 658"/>
              <a:gd name="T25" fmla="*/ 2147483647 h 538"/>
              <a:gd name="T26" fmla="*/ 2147483647 w 658"/>
              <a:gd name="T27" fmla="*/ 2147483647 h 538"/>
              <a:gd name="T28" fmla="*/ 2147483647 w 658"/>
              <a:gd name="T29" fmla="*/ 2147483647 h 538"/>
              <a:gd name="T30" fmla="*/ 2147483647 w 658"/>
              <a:gd name="T31" fmla="*/ 0 h 53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58" h="538">
                <a:moveTo>
                  <a:pt x="0" y="537"/>
                </a:moveTo>
                <a:lnTo>
                  <a:pt x="69" y="530"/>
                </a:lnTo>
                <a:lnTo>
                  <a:pt x="104" y="524"/>
                </a:lnTo>
                <a:lnTo>
                  <a:pt x="138" y="515"/>
                </a:lnTo>
                <a:lnTo>
                  <a:pt x="173" y="503"/>
                </a:lnTo>
                <a:lnTo>
                  <a:pt x="207" y="486"/>
                </a:lnTo>
                <a:lnTo>
                  <a:pt x="242" y="465"/>
                </a:lnTo>
                <a:lnTo>
                  <a:pt x="311" y="402"/>
                </a:lnTo>
                <a:lnTo>
                  <a:pt x="380" y="314"/>
                </a:lnTo>
                <a:lnTo>
                  <a:pt x="449" y="209"/>
                </a:lnTo>
                <a:lnTo>
                  <a:pt x="483" y="155"/>
                </a:lnTo>
                <a:lnTo>
                  <a:pt x="519" y="106"/>
                </a:lnTo>
                <a:lnTo>
                  <a:pt x="552" y="62"/>
                </a:lnTo>
                <a:lnTo>
                  <a:pt x="587" y="28"/>
                </a:lnTo>
                <a:lnTo>
                  <a:pt x="622" y="7"/>
                </a:lnTo>
                <a:lnTo>
                  <a:pt x="657" y="0"/>
                </a:lnTo>
              </a:path>
            </a:pathLst>
          </a:custGeom>
          <a:noFill/>
          <a:ln w="25400" cap="rnd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9" name="Freeform 58"/>
          <p:cNvSpPr>
            <a:spLocks/>
          </p:cNvSpPr>
          <p:nvPr/>
        </p:nvSpPr>
        <p:spPr bwMode="auto">
          <a:xfrm>
            <a:off x="5229225" y="4776788"/>
            <a:ext cx="3176588" cy="941387"/>
          </a:xfrm>
          <a:custGeom>
            <a:avLst/>
            <a:gdLst>
              <a:gd name="T0" fmla="*/ 0 w 2001"/>
              <a:gd name="T1" fmla="*/ 0 h 593"/>
              <a:gd name="T2" fmla="*/ 0 w 2001"/>
              <a:gd name="T3" fmla="*/ 2147483647 h 593"/>
              <a:gd name="T4" fmla="*/ 2147483647 w 2001"/>
              <a:gd name="T5" fmla="*/ 2147483647 h 59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01" h="593">
                <a:moveTo>
                  <a:pt x="0" y="0"/>
                </a:moveTo>
                <a:lnTo>
                  <a:pt x="0" y="592"/>
                </a:lnTo>
                <a:lnTo>
                  <a:pt x="2000" y="592"/>
                </a:lnTo>
              </a:path>
            </a:pathLst>
          </a:custGeom>
          <a:noFill/>
          <a:ln w="12700" cap="rnd" cmpd="sng">
            <a:solidFill>
              <a:srgbClr val="CDCDC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0" name="Line 59"/>
          <p:cNvSpPr>
            <a:spLocks noChangeShapeType="1"/>
          </p:cNvSpPr>
          <p:nvPr/>
        </p:nvSpPr>
        <p:spPr bwMode="auto">
          <a:xfrm>
            <a:off x="5194300" y="4776788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1" name="Line 60"/>
          <p:cNvSpPr>
            <a:spLocks noChangeShapeType="1"/>
          </p:cNvSpPr>
          <p:nvPr/>
        </p:nvSpPr>
        <p:spPr bwMode="auto">
          <a:xfrm>
            <a:off x="5194300" y="4870450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2" name="Line 61"/>
          <p:cNvSpPr>
            <a:spLocks noChangeShapeType="1"/>
          </p:cNvSpPr>
          <p:nvPr/>
        </p:nvSpPr>
        <p:spPr bwMode="auto">
          <a:xfrm>
            <a:off x="5194300" y="4964113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3" name="Line 62"/>
          <p:cNvSpPr>
            <a:spLocks noChangeShapeType="1"/>
          </p:cNvSpPr>
          <p:nvPr/>
        </p:nvSpPr>
        <p:spPr bwMode="auto">
          <a:xfrm>
            <a:off x="5194300" y="5057775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4" name="Line 63"/>
          <p:cNvSpPr>
            <a:spLocks noChangeShapeType="1"/>
          </p:cNvSpPr>
          <p:nvPr/>
        </p:nvSpPr>
        <p:spPr bwMode="auto">
          <a:xfrm>
            <a:off x="5194300" y="5151438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5" name="Line 64"/>
          <p:cNvSpPr>
            <a:spLocks noChangeShapeType="1"/>
          </p:cNvSpPr>
          <p:nvPr/>
        </p:nvSpPr>
        <p:spPr bwMode="auto">
          <a:xfrm>
            <a:off x="5194300" y="5246688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6" name="Line 65"/>
          <p:cNvSpPr>
            <a:spLocks noChangeShapeType="1"/>
          </p:cNvSpPr>
          <p:nvPr/>
        </p:nvSpPr>
        <p:spPr bwMode="auto">
          <a:xfrm>
            <a:off x="5194300" y="5340350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7" name="Line 66"/>
          <p:cNvSpPr>
            <a:spLocks noChangeShapeType="1"/>
          </p:cNvSpPr>
          <p:nvPr/>
        </p:nvSpPr>
        <p:spPr bwMode="auto">
          <a:xfrm>
            <a:off x="5194300" y="5434013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8" name="Line 67"/>
          <p:cNvSpPr>
            <a:spLocks noChangeShapeType="1"/>
          </p:cNvSpPr>
          <p:nvPr/>
        </p:nvSpPr>
        <p:spPr bwMode="auto">
          <a:xfrm>
            <a:off x="5194300" y="5527675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29" name="Line 68"/>
          <p:cNvSpPr>
            <a:spLocks noChangeShapeType="1"/>
          </p:cNvSpPr>
          <p:nvPr/>
        </p:nvSpPr>
        <p:spPr bwMode="auto">
          <a:xfrm>
            <a:off x="5194300" y="5621338"/>
            <a:ext cx="28575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0" name="Line 69"/>
          <p:cNvSpPr>
            <a:spLocks noChangeShapeType="1"/>
          </p:cNvSpPr>
          <p:nvPr/>
        </p:nvSpPr>
        <p:spPr bwMode="auto">
          <a:xfrm>
            <a:off x="8404225" y="5716588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1" name="Line 70"/>
          <p:cNvSpPr>
            <a:spLocks noChangeShapeType="1"/>
          </p:cNvSpPr>
          <p:nvPr/>
        </p:nvSpPr>
        <p:spPr bwMode="auto">
          <a:xfrm>
            <a:off x="8086725" y="5716588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2" name="Line 71"/>
          <p:cNvSpPr>
            <a:spLocks noChangeShapeType="1"/>
          </p:cNvSpPr>
          <p:nvPr/>
        </p:nvSpPr>
        <p:spPr bwMode="auto">
          <a:xfrm>
            <a:off x="7769225" y="5716588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3" name="Line 72"/>
          <p:cNvSpPr>
            <a:spLocks noChangeShapeType="1"/>
          </p:cNvSpPr>
          <p:nvPr/>
        </p:nvSpPr>
        <p:spPr bwMode="auto">
          <a:xfrm>
            <a:off x="7451725" y="5716588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4" name="Line 73"/>
          <p:cNvSpPr>
            <a:spLocks noChangeShapeType="1"/>
          </p:cNvSpPr>
          <p:nvPr/>
        </p:nvSpPr>
        <p:spPr bwMode="auto">
          <a:xfrm>
            <a:off x="7134225" y="5716588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5" name="Line 74"/>
          <p:cNvSpPr>
            <a:spLocks noChangeShapeType="1"/>
          </p:cNvSpPr>
          <p:nvPr/>
        </p:nvSpPr>
        <p:spPr bwMode="auto">
          <a:xfrm>
            <a:off x="6816725" y="5716588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6" name="Line 75"/>
          <p:cNvSpPr>
            <a:spLocks noChangeShapeType="1"/>
          </p:cNvSpPr>
          <p:nvPr/>
        </p:nvSpPr>
        <p:spPr bwMode="auto">
          <a:xfrm>
            <a:off x="6499225" y="5716588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7" name="Line 76"/>
          <p:cNvSpPr>
            <a:spLocks noChangeShapeType="1"/>
          </p:cNvSpPr>
          <p:nvPr/>
        </p:nvSpPr>
        <p:spPr bwMode="auto">
          <a:xfrm>
            <a:off x="6180138" y="5716588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8" name="Line 77"/>
          <p:cNvSpPr>
            <a:spLocks noChangeShapeType="1"/>
          </p:cNvSpPr>
          <p:nvPr/>
        </p:nvSpPr>
        <p:spPr bwMode="auto">
          <a:xfrm>
            <a:off x="5864225" y="5716588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39" name="Line 78"/>
          <p:cNvSpPr>
            <a:spLocks noChangeShapeType="1"/>
          </p:cNvSpPr>
          <p:nvPr/>
        </p:nvSpPr>
        <p:spPr bwMode="auto">
          <a:xfrm>
            <a:off x="5546725" y="5716588"/>
            <a:ext cx="0" cy="11112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40" name="Rectangle 79"/>
          <p:cNvSpPr>
            <a:spLocks noChangeArrowheads="1"/>
          </p:cNvSpPr>
          <p:nvPr/>
        </p:nvSpPr>
        <p:spPr bwMode="auto">
          <a:xfrm rot="-5400000">
            <a:off x="5053013" y="5200650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15441" name="Rectangle 80"/>
          <p:cNvSpPr>
            <a:spLocks noChangeArrowheads="1"/>
          </p:cNvSpPr>
          <p:nvPr/>
        </p:nvSpPr>
        <p:spPr bwMode="auto">
          <a:xfrm>
            <a:off x="6724650" y="5694363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4897" name="Rectangle 81"/>
          <p:cNvSpPr>
            <a:spLocks noChangeArrowheads="1"/>
          </p:cNvSpPr>
          <p:nvPr/>
        </p:nvSpPr>
        <p:spPr bwMode="auto">
          <a:xfrm>
            <a:off x="5794375" y="5670550"/>
            <a:ext cx="36353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</a:t>
            </a:r>
          </a:p>
        </p:txBody>
      </p:sp>
      <p:sp>
        <p:nvSpPr>
          <p:cNvPr id="34898" name="Rectangle 82"/>
          <p:cNvSpPr>
            <a:spLocks noChangeArrowheads="1"/>
          </p:cNvSpPr>
          <p:nvPr/>
        </p:nvSpPr>
        <p:spPr bwMode="auto">
          <a:xfrm>
            <a:off x="5980113" y="5870575"/>
            <a:ext cx="30162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17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</a:p>
        </p:txBody>
      </p:sp>
      <p:sp>
        <p:nvSpPr>
          <p:cNvPr id="34899" name="Rectangle 83"/>
          <p:cNvSpPr>
            <a:spLocks noChangeArrowheads="1"/>
          </p:cNvSpPr>
          <p:nvPr/>
        </p:nvSpPr>
        <p:spPr bwMode="auto">
          <a:xfrm>
            <a:off x="6100763" y="5670550"/>
            <a:ext cx="544512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= </a:t>
            </a:r>
          </a:p>
        </p:txBody>
      </p:sp>
      <p:sp>
        <p:nvSpPr>
          <p:cNvPr id="34900" name="Rectangle 84"/>
          <p:cNvSpPr>
            <a:spLocks noChangeArrowheads="1"/>
          </p:cNvSpPr>
          <p:nvPr/>
        </p:nvSpPr>
        <p:spPr bwMode="auto">
          <a:xfrm>
            <a:off x="6469063" y="5670550"/>
            <a:ext cx="3635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</a:t>
            </a:r>
          </a:p>
        </p:txBody>
      </p:sp>
      <p:sp>
        <p:nvSpPr>
          <p:cNvPr id="34901" name="Rectangle 85"/>
          <p:cNvSpPr>
            <a:spLocks noChangeArrowheads="1"/>
          </p:cNvSpPr>
          <p:nvPr/>
        </p:nvSpPr>
        <p:spPr bwMode="auto">
          <a:xfrm>
            <a:off x="6656388" y="5870575"/>
            <a:ext cx="30162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17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</a:t>
            </a:r>
          </a:p>
        </p:txBody>
      </p:sp>
      <p:sp>
        <p:nvSpPr>
          <p:cNvPr id="15447" name="Rectangle 86"/>
          <p:cNvSpPr>
            <a:spLocks noChangeArrowheads="1"/>
          </p:cNvSpPr>
          <p:nvPr/>
        </p:nvSpPr>
        <p:spPr bwMode="auto">
          <a:xfrm>
            <a:off x="6773863" y="6062663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4903" name="Rectangle 87"/>
          <p:cNvSpPr>
            <a:spLocks noChangeArrowheads="1"/>
          </p:cNvSpPr>
          <p:nvPr/>
        </p:nvSpPr>
        <p:spPr bwMode="auto">
          <a:xfrm>
            <a:off x="7043738" y="5670550"/>
            <a:ext cx="3635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500" b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</a:t>
            </a:r>
          </a:p>
        </p:txBody>
      </p:sp>
      <p:sp>
        <p:nvSpPr>
          <p:cNvPr id="34904" name="Rectangle 88"/>
          <p:cNvSpPr>
            <a:spLocks noChangeArrowheads="1"/>
          </p:cNvSpPr>
          <p:nvPr/>
        </p:nvSpPr>
        <p:spPr bwMode="auto">
          <a:xfrm>
            <a:off x="7231063" y="5870575"/>
            <a:ext cx="30162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17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3</a:t>
            </a:r>
          </a:p>
        </p:txBody>
      </p:sp>
      <p:sp>
        <p:nvSpPr>
          <p:cNvPr id="15450" name="Rectangle 89"/>
          <p:cNvSpPr>
            <a:spLocks noChangeArrowheads="1"/>
          </p:cNvSpPr>
          <p:nvPr/>
        </p:nvSpPr>
        <p:spPr bwMode="auto">
          <a:xfrm>
            <a:off x="7348538" y="6062663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</p:spTree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9"/>
          <p:cNvSpPr txBox="1">
            <a:spLocks noChangeArrowheads="1"/>
          </p:cNvSpPr>
          <p:nvPr/>
        </p:nvSpPr>
        <p:spPr bwMode="auto">
          <a:xfrm>
            <a:off x="287338" y="4003675"/>
            <a:ext cx="84232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Each population has </a:t>
            </a:r>
            <a:r>
              <a:rPr lang="en-US" altLang="en-US" sz="2400" dirty="0">
                <a:solidFill>
                  <a:srgbClr val="00279F"/>
                </a:solidFill>
              </a:rPr>
              <a:t>normally distributed responses </a:t>
            </a:r>
            <a:r>
              <a:rPr lang="en-US" altLang="en-US" sz="2400" dirty="0"/>
              <a:t>around their own means, but the </a:t>
            </a:r>
            <a:r>
              <a:rPr lang="en-US" altLang="en-US" sz="2400" dirty="0">
                <a:solidFill>
                  <a:srgbClr val="00279F"/>
                </a:solidFill>
              </a:rPr>
              <a:t>variances are the same </a:t>
            </a:r>
            <a:r>
              <a:rPr lang="en-US" altLang="en-US" sz="2400" dirty="0"/>
              <a:t>across all populations.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25463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C00000"/>
                </a:solidFill>
              </a:rPr>
              <a:t>A Simple Model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406400" y="1312863"/>
            <a:ext cx="771366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/>
              <a:t>Let </a:t>
            </a:r>
            <a:r>
              <a:rPr lang="en-US" altLang="en-US" sz="2400" dirty="0" err="1"/>
              <a:t>y</a:t>
            </a:r>
            <a:r>
              <a:rPr lang="en-US" altLang="en-US" sz="2400" baseline="-25000" dirty="0" err="1"/>
              <a:t>ij</a:t>
            </a:r>
            <a:r>
              <a:rPr lang="en-US" altLang="en-US" sz="2400" dirty="0"/>
              <a:t> be the response for experimental unit j in group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 err="1"/>
              <a:t>i</a:t>
            </a:r>
            <a:r>
              <a:rPr lang="en-US" altLang="en-US" sz="2400" dirty="0"/>
              <a:t>=1,2, ..., </a:t>
            </a:r>
            <a:r>
              <a:rPr lang="en-US" altLang="en-US" sz="2400" dirty="0" smtClean="0"/>
              <a:t>a, </a:t>
            </a:r>
            <a:r>
              <a:rPr lang="en-US" altLang="en-US" sz="2400" dirty="0"/>
              <a:t>j=1,2, ..., </a:t>
            </a:r>
            <a:r>
              <a:rPr lang="en-US" altLang="en-US" sz="2400" dirty="0" err="1"/>
              <a:t>n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. The model is:</a:t>
            </a:r>
          </a:p>
        </p:txBody>
      </p:sp>
      <p:graphicFrame>
        <p:nvGraphicFramePr>
          <p:cNvPr id="11269" name="Object 4"/>
          <p:cNvGraphicFramePr>
            <a:graphicFrameLocks noChangeAspect="1"/>
          </p:cNvGraphicFramePr>
          <p:nvPr/>
        </p:nvGraphicFramePr>
        <p:xfrm>
          <a:off x="2487613" y="2301875"/>
          <a:ext cx="24320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Equation" r:id="rId3" imgW="761669" imgH="241195" progId="Equation.3">
                  <p:embed/>
                </p:oleObj>
              </mc:Choice>
              <mc:Fallback>
                <p:oleObj name="Equation" r:id="rId3" imgW="761669" imgH="241195" progId="Equation.3">
                  <p:embed/>
                  <p:pic>
                    <p:nvPicPr>
                      <p:cNvPr id="1126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2301875"/>
                        <a:ext cx="2432050" cy="619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306388" y="3486150"/>
            <a:ext cx="7201010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Symbol" panose="05050102010706020507" pitchFamily="18" charset="2"/>
              </a:rPr>
              <a:t>e</a:t>
            </a:r>
            <a:r>
              <a:rPr lang="en-US" altLang="en-US" sz="2400" baseline="-25000" dirty="0" err="1"/>
              <a:t>ij</a:t>
            </a:r>
            <a:r>
              <a:rPr lang="en-US" altLang="en-US" sz="2400" dirty="0"/>
              <a:t> is the </a:t>
            </a:r>
            <a:r>
              <a:rPr lang="en-US" altLang="en-US" sz="2400" dirty="0">
                <a:solidFill>
                  <a:srgbClr val="00279F"/>
                </a:solidFill>
              </a:rPr>
              <a:t>residual </a:t>
            </a:r>
            <a:r>
              <a:rPr lang="en-US" altLang="en-US" sz="2400" dirty="0"/>
              <a:t>or deviation from the group mean.</a:t>
            </a:r>
          </a:p>
        </p:txBody>
      </p:sp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317500" y="5173663"/>
            <a:ext cx="57785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Assuming y</a:t>
            </a:r>
            <a:r>
              <a:rPr lang="en-US" altLang="en-US" sz="2400" baseline="-25000"/>
              <a:t>ij</a:t>
            </a:r>
            <a:r>
              <a:rPr lang="en-US" altLang="en-US" sz="2400"/>
              <a:t> ~ N(</a:t>
            </a:r>
            <a:r>
              <a:rPr lang="en-US" altLang="en-US" sz="2400">
                <a:latin typeface="Symbol" panose="05050102010706020507" pitchFamily="18" charset="2"/>
              </a:rPr>
              <a:t>m</a:t>
            </a:r>
            <a:r>
              <a:rPr lang="en-US" altLang="en-US" sz="2400" baseline="-25000"/>
              <a:t>i</a:t>
            </a:r>
            <a:r>
              <a:rPr lang="en-US" altLang="en-US" sz="2400"/>
              <a:t>, </a:t>
            </a:r>
            <a:r>
              <a:rPr lang="en-US" altLang="en-US" sz="2400">
                <a:latin typeface="Symbol" panose="05050102010706020507" pitchFamily="18" charset="2"/>
              </a:rPr>
              <a:t>s</a:t>
            </a:r>
            <a:r>
              <a:rPr lang="en-US" altLang="en-US" sz="2400" baseline="30000"/>
              <a:t>2</a:t>
            </a:r>
            <a:r>
              <a:rPr lang="en-US" altLang="en-US" sz="2400"/>
              <a:t>), then </a:t>
            </a:r>
            <a:r>
              <a:rPr lang="en-US" altLang="en-US" sz="2400">
                <a:latin typeface="Symbol" panose="05050102010706020507" pitchFamily="18" charset="2"/>
              </a:rPr>
              <a:t>e</a:t>
            </a:r>
            <a:r>
              <a:rPr lang="en-US" altLang="en-US" sz="2400" baseline="-25000"/>
              <a:t>ij</a:t>
            </a:r>
            <a:r>
              <a:rPr lang="en-US" altLang="en-US" sz="2400"/>
              <a:t> ~ N(0, </a:t>
            </a:r>
            <a:r>
              <a:rPr lang="en-US" altLang="en-US" sz="2400">
                <a:latin typeface="Symbol" panose="05050102010706020507" pitchFamily="18" charset="2"/>
              </a:rPr>
              <a:t>s</a:t>
            </a:r>
            <a:r>
              <a:rPr lang="en-US" altLang="en-US" sz="2400" baseline="30000"/>
              <a:t>2</a:t>
            </a:r>
            <a:r>
              <a:rPr lang="en-US" altLang="en-US" sz="2400"/>
              <a:t>)</a:t>
            </a:r>
          </a:p>
        </p:txBody>
      </p:sp>
      <p:sp>
        <p:nvSpPr>
          <p:cNvPr id="11272" name="Text Box 7"/>
          <p:cNvSpPr txBox="1">
            <a:spLocks noChangeArrowheads="1"/>
          </p:cNvSpPr>
          <p:nvPr/>
        </p:nvSpPr>
        <p:spPr bwMode="auto">
          <a:xfrm>
            <a:off x="296863" y="5715000"/>
            <a:ext cx="80867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If H</a:t>
            </a:r>
            <a:r>
              <a:rPr lang="en-US" altLang="en-US" sz="2400" baseline="-25000"/>
              <a:t>0</a:t>
            </a:r>
            <a:r>
              <a:rPr lang="en-US" altLang="en-US" sz="2400"/>
              <a:t> holds, y</a:t>
            </a:r>
            <a:r>
              <a:rPr lang="en-US" altLang="en-US" sz="2400" baseline="-25000"/>
              <a:t>ij</a:t>
            </a:r>
            <a:r>
              <a:rPr lang="en-US" altLang="en-US" sz="2400"/>
              <a:t> = </a:t>
            </a:r>
            <a:r>
              <a:rPr lang="en-US" altLang="en-US" sz="2400">
                <a:latin typeface="Symbol" panose="05050102010706020507" pitchFamily="18" charset="2"/>
              </a:rPr>
              <a:t>m</a:t>
            </a:r>
            <a:r>
              <a:rPr lang="en-US" altLang="en-US" sz="2400" baseline="-25000"/>
              <a:t>0</a:t>
            </a:r>
            <a:r>
              <a:rPr lang="en-US" altLang="en-US" sz="2400"/>
              <a:t> + </a:t>
            </a:r>
            <a:r>
              <a:rPr lang="en-US" altLang="en-US" sz="2400">
                <a:latin typeface="Symbol" panose="05050102010706020507" pitchFamily="18" charset="2"/>
              </a:rPr>
              <a:t>e</a:t>
            </a:r>
            <a:r>
              <a:rPr lang="en-US" altLang="en-US" sz="2400" baseline="-25000"/>
              <a:t>ij</a:t>
            </a:r>
            <a:r>
              <a:rPr lang="en-US" altLang="en-US" sz="2400"/>
              <a:t> , that is, all groups have the same mean and variance.</a:t>
            </a:r>
          </a:p>
        </p:txBody>
      </p:sp>
      <p:sp>
        <p:nvSpPr>
          <p:cNvPr id="11273" name="Text Box 8"/>
          <p:cNvSpPr txBox="1">
            <a:spLocks noChangeArrowheads="1"/>
          </p:cNvSpPr>
          <p:nvPr/>
        </p:nvSpPr>
        <p:spPr bwMode="auto">
          <a:xfrm>
            <a:off x="354013" y="2992438"/>
            <a:ext cx="843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E(y</a:t>
            </a:r>
            <a:r>
              <a:rPr lang="en-US" altLang="en-US" sz="2400" baseline="-25000"/>
              <a:t>ij</a:t>
            </a:r>
            <a:r>
              <a:rPr lang="en-US" altLang="en-US" sz="2400"/>
              <a:t>)= </a:t>
            </a:r>
            <a:r>
              <a:rPr lang="en-US" altLang="en-US" sz="2400">
                <a:sym typeface="Symbol" panose="05050102010706020507" pitchFamily="18" charset="2"/>
              </a:rPr>
              <a:t></a:t>
            </a:r>
            <a:r>
              <a:rPr lang="en-US" altLang="en-US" sz="2400" baseline="-25000">
                <a:sym typeface="Symbol" panose="05050102010706020507" pitchFamily="18" charset="2"/>
              </a:rPr>
              <a:t>i</a:t>
            </a:r>
            <a:r>
              <a:rPr lang="en-US" altLang="en-US" sz="2400"/>
              <a:t>: we expect the group mean to be </a:t>
            </a:r>
            <a:r>
              <a:rPr lang="en-US" altLang="en-US" sz="2400">
                <a:latin typeface="Symbol" panose="05050102010706020507" pitchFamily="18" charset="2"/>
              </a:rPr>
              <a:t>m</a:t>
            </a:r>
            <a:r>
              <a:rPr lang="en-US" altLang="en-US" sz="2400" baseline="-25000"/>
              <a:t>i</a:t>
            </a:r>
            <a:r>
              <a:rPr lang="en-US" alt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28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403225"/>
            <a:ext cx="8088313" cy="901700"/>
          </a:xfrm>
          <a:ln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C00000"/>
                </a:solidFill>
              </a:rPr>
              <a:t>A Naïve Testing Approach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612775" y="1816100"/>
            <a:ext cx="43878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Test each possible pair of groups by performing all pair-wise t-tests.</a:t>
            </a:r>
          </a:p>
        </p:txBody>
      </p:sp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5192713" y="1644650"/>
          <a:ext cx="1462087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Equation" r:id="rId3" imgW="914400" imgH="685800" progId="Equation.3">
                  <p:embed/>
                </p:oleObj>
              </mc:Choice>
              <mc:Fallback>
                <p:oleObj name="Equation" r:id="rId3" imgW="914400" imgH="685800" progId="Equation.3">
                  <p:embed/>
                  <p:pic>
                    <p:nvPicPr>
                      <p:cNvPr id="12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713" y="1644650"/>
                        <a:ext cx="1462087" cy="109696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606425" y="2974975"/>
            <a:ext cx="8297863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0188" indent="-2301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 dirty="0"/>
              <a:t>Assume each test is performed at the </a:t>
            </a:r>
            <a:r>
              <a:rPr lang="en-US" altLang="en-US" sz="1800" dirty="0">
                <a:latin typeface="Symbol" panose="05050102010706020507" pitchFamily="18" charset="2"/>
              </a:rPr>
              <a:t>a</a:t>
            </a:r>
            <a:r>
              <a:rPr lang="en-US" altLang="en-US" sz="1800" dirty="0"/>
              <a:t>=0.05 level.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For each test, the probability of not rejecting H</a:t>
            </a:r>
            <a:r>
              <a:rPr lang="en-US" altLang="en-US" sz="1800" baseline="-25000" dirty="0"/>
              <a:t>o</a:t>
            </a:r>
            <a:r>
              <a:rPr lang="en-US" altLang="en-US" sz="1800" dirty="0"/>
              <a:t> when H</a:t>
            </a:r>
            <a:r>
              <a:rPr lang="en-US" altLang="en-US" sz="1800" baseline="-25000" dirty="0"/>
              <a:t>o</a:t>
            </a:r>
            <a:r>
              <a:rPr lang="en-US" altLang="en-US" sz="1800" dirty="0"/>
              <a:t> is true is 0.95 (1-</a:t>
            </a:r>
            <a:r>
              <a:rPr lang="en-US" altLang="en-US" sz="1800" dirty="0">
                <a:latin typeface="Symbol" panose="05050102010706020507" pitchFamily="18" charset="2"/>
              </a:rPr>
              <a:t>a</a:t>
            </a:r>
            <a:r>
              <a:rPr lang="en-US" altLang="en-US" sz="1800" dirty="0"/>
              <a:t>).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The probability of not rejecting H</a:t>
            </a:r>
            <a:r>
              <a:rPr lang="en-US" altLang="en-US" sz="1800" baseline="-25000" dirty="0"/>
              <a:t>o</a:t>
            </a:r>
            <a:r>
              <a:rPr lang="en-US" altLang="en-US" sz="1800" dirty="0"/>
              <a:t> when H</a:t>
            </a:r>
            <a:r>
              <a:rPr lang="en-US" altLang="en-US" sz="1800" baseline="-25000" dirty="0"/>
              <a:t>o </a:t>
            </a:r>
            <a:r>
              <a:rPr lang="en-US" altLang="en-US" sz="1800" dirty="0"/>
              <a:t>is true for all three tests is (0.95)</a:t>
            </a:r>
            <a:r>
              <a:rPr lang="en-US" altLang="en-US" sz="1800" baseline="30000" dirty="0"/>
              <a:t>3</a:t>
            </a:r>
            <a:r>
              <a:rPr lang="en-US" altLang="en-US" sz="1800" dirty="0"/>
              <a:t> = 0.857.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Thus the true significance level (type I error) for the overall test of no difference in the means will be 1-0.857 = 0.143, </a:t>
            </a:r>
            <a:r>
              <a:rPr lang="en-US" altLang="en-US" sz="1800" dirty="0">
                <a:solidFill>
                  <a:srgbClr val="00279F"/>
                </a:solidFill>
              </a:rPr>
              <a:t>NOT</a:t>
            </a:r>
            <a:r>
              <a:rPr lang="en-US" altLang="en-US" sz="1800" dirty="0"/>
              <a:t> the </a:t>
            </a:r>
            <a:r>
              <a:rPr lang="en-US" altLang="en-US" sz="1800" dirty="0">
                <a:latin typeface="Symbol" panose="05050102010706020507" pitchFamily="18" charset="2"/>
              </a:rPr>
              <a:t>a</a:t>
            </a:r>
            <a:r>
              <a:rPr lang="en-US" altLang="en-US" sz="1800" dirty="0"/>
              <a:t>=0.05 level we thought it would be.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1011238" y="5176838"/>
            <a:ext cx="74469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Also, in each individual t-test, only part of the information available to estimate the underlying variance is actually used.  This is inefficient - WE CAN DO MUCH BETTER!</a:t>
            </a:r>
          </a:p>
        </p:txBody>
      </p:sp>
    </p:spTree>
    <p:extLst>
      <p:ext uri="{BB962C8B-B14F-4D97-AF65-F5344CB8AC3E}">
        <p14:creationId xmlns:p14="http://schemas.microsoft.com/office/powerpoint/2010/main" val="19993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One-Way ANOVA</a:t>
            </a:r>
            <a:r>
              <a:rPr lang="en-US" sz="4000" dirty="0" smtClean="0">
                <a:solidFill>
                  <a:srgbClr val="C00000"/>
                </a:solidFill>
              </a:rPr>
              <a:t> </a:t>
            </a:r>
            <a:br>
              <a:rPr lang="en-US" sz="4000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Basic Idea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803400"/>
            <a:ext cx="8305800" cy="41148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altLang="en-US" dirty="0" smtClean="0"/>
              <a:t>1.	 Compares 2 Types of Variation to Test   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altLang="en-US" dirty="0" smtClean="0"/>
              <a:t>    Equality of Means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altLang="en-US" dirty="0" smtClean="0"/>
              <a:t>2. If Treatment Variation Is Significantly   Greater Than Random Variation </a:t>
            </a:r>
            <a:r>
              <a:rPr lang="en-US" altLang="en-US" dirty="0" smtClean="0">
                <a:solidFill>
                  <a:srgbClr val="00279F"/>
                </a:solidFill>
              </a:rPr>
              <a:t>then Means Are </a:t>
            </a:r>
            <a:r>
              <a:rPr lang="en-US" altLang="en-US" b="1" dirty="0" smtClean="0">
                <a:solidFill>
                  <a:srgbClr val="00279F"/>
                </a:solidFill>
              </a:rPr>
              <a:t>Not</a:t>
            </a:r>
            <a:r>
              <a:rPr lang="en-US" altLang="en-US" dirty="0" smtClean="0">
                <a:solidFill>
                  <a:srgbClr val="00279F"/>
                </a:solidFill>
              </a:rPr>
              <a:t> Equal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altLang="en-US" dirty="0" smtClean="0"/>
              <a:t>3.Variation Measures Are Obtained by ‘Partitioning’ Total Variation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DFFD5A-E316-4A4F-971C-1617BF1F3881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533400" y="1828800"/>
            <a:ext cx="76962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0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One-Way ANOVA</a:t>
            </a:r>
            <a:r>
              <a:rPr lang="en-US" sz="4000" dirty="0" smtClean="0">
                <a:solidFill>
                  <a:srgbClr val="C00000"/>
                </a:solidFill>
              </a:rPr>
              <a:t> </a:t>
            </a:r>
            <a:br>
              <a:rPr lang="en-US" sz="4000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Partitions Total Variation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1F0DA4-4A96-4853-9DF3-DD1EC904DF5F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4267200" y="685800"/>
            <a:ext cx="203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One-Way ANOVA</a:t>
            </a:r>
            <a:r>
              <a:rPr lang="en-US" sz="4000" smtClean="0"/>
              <a:t> </a:t>
            </a:r>
            <a:br>
              <a:rPr lang="en-US" sz="4000" smtClean="0"/>
            </a:br>
            <a:r>
              <a:rPr lang="en-US" smtClean="0"/>
              <a:t>Partitions Total Variation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C2262-779D-44AE-A7C0-711E473E97C9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8436" name="AutoShape 2"/>
          <p:cNvSpPr>
            <a:spLocks noChangeArrowheads="1"/>
          </p:cNvSpPr>
          <p:nvPr/>
        </p:nvSpPr>
        <p:spPr bwMode="auto">
          <a:xfrm>
            <a:off x="3130550" y="1797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4267200" y="685800"/>
            <a:ext cx="3619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3195638" y="2281238"/>
            <a:ext cx="2824162" cy="5159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>
                <a:latin typeface="Arial" charset="0"/>
              </a:rPr>
              <a:t>Total variation</a:t>
            </a:r>
          </a:p>
        </p:txBody>
      </p:sp>
    </p:spTree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mtClean="0">
                <a:solidFill>
                  <a:srgbClr val="C00000"/>
                </a:solidFill>
              </a:rPr>
              <a:t>Learning 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911350"/>
            <a:ext cx="8004175" cy="4211638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en-US" smtClean="0"/>
              <a:t>1.	Describe Analysis of Variance (ANOVA)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en-US" smtClean="0"/>
              <a:t>2.	Explain the Rationale of ANOVA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en-US" smtClean="0"/>
              <a:t>3.	Test the Equality of 2 or More Means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Completely Randomized Design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Randomized Block Design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Latin square Design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Factorial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391539-CB38-418E-8DDB-F8B5553C441B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Rectangle 8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One-Way ANOVA</a:t>
            </a:r>
            <a:r>
              <a:rPr lang="en-US" sz="4000" smtClean="0"/>
              <a:t> </a:t>
            </a:r>
            <a:br>
              <a:rPr lang="en-US" sz="4000" smtClean="0"/>
            </a:br>
            <a:r>
              <a:rPr lang="en-US" smtClean="0"/>
              <a:t>Partitions Total Variation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6B256E-CA7E-4D0B-BF54-BF26C8DB02B3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19460" name="Freeform 2"/>
          <p:cNvSpPr>
            <a:spLocks/>
          </p:cNvSpPr>
          <p:nvPr/>
        </p:nvSpPr>
        <p:spPr bwMode="auto">
          <a:xfrm>
            <a:off x="2055813" y="2271713"/>
            <a:ext cx="1223962" cy="609600"/>
          </a:xfrm>
          <a:custGeom>
            <a:avLst/>
            <a:gdLst>
              <a:gd name="T0" fmla="*/ 2147483647 w 771"/>
              <a:gd name="T1" fmla="*/ 0 h 384"/>
              <a:gd name="T2" fmla="*/ 2147483647 w 771"/>
              <a:gd name="T3" fmla="*/ 2147483647 h 384"/>
              <a:gd name="T4" fmla="*/ 2147483647 w 771"/>
              <a:gd name="T5" fmla="*/ 2147483647 h 384"/>
              <a:gd name="T6" fmla="*/ 2147483647 w 771"/>
              <a:gd name="T7" fmla="*/ 2147483647 h 384"/>
              <a:gd name="T8" fmla="*/ 2147483647 w 771"/>
              <a:gd name="T9" fmla="*/ 2147483647 h 384"/>
              <a:gd name="T10" fmla="*/ 2147483647 w 771"/>
              <a:gd name="T11" fmla="*/ 2147483647 h 384"/>
              <a:gd name="T12" fmla="*/ 2147483647 w 771"/>
              <a:gd name="T13" fmla="*/ 2147483647 h 384"/>
              <a:gd name="T14" fmla="*/ 2147483647 w 771"/>
              <a:gd name="T15" fmla="*/ 2147483647 h 384"/>
              <a:gd name="T16" fmla="*/ 2147483647 w 771"/>
              <a:gd name="T17" fmla="*/ 2147483647 h 384"/>
              <a:gd name="T18" fmla="*/ 2147483647 w 771"/>
              <a:gd name="T19" fmla="*/ 2147483647 h 384"/>
              <a:gd name="T20" fmla="*/ 2147483647 w 771"/>
              <a:gd name="T21" fmla="*/ 2147483647 h 384"/>
              <a:gd name="T22" fmla="*/ 2147483647 w 771"/>
              <a:gd name="T23" fmla="*/ 2147483647 h 384"/>
              <a:gd name="T24" fmla="*/ 2147483647 w 771"/>
              <a:gd name="T25" fmla="*/ 2147483647 h 384"/>
              <a:gd name="T26" fmla="*/ 2147483647 w 771"/>
              <a:gd name="T27" fmla="*/ 2147483647 h 384"/>
              <a:gd name="T28" fmla="*/ 2147483647 w 771"/>
              <a:gd name="T29" fmla="*/ 2147483647 h 384"/>
              <a:gd name="T30" fmla="*/ 2147483647 w 771"/>
              <a:gd name="T31" fmla="*/ 2147483647 h 384"/>
              <a:gd name="T32" fmla="*/ 2147483647 w 771"/>
              <a:gd name="T33" fmla="*/ 2147483647 h 384"/>
              <a:gd name="T34" fmla="*/ 2147483647 w 771"/>
              <a:gd name="T35" fmla="*/ 2147483647 h 384"/>
              <a:gd name="T36" fmla="*/ 2147483647 w 771"/>
              <a:gd name="T37" fmla="*/ 2147483647 h 384"/>
              <a:gd name="T38" fmla="*/ 2147483647 w 771"/>
              <a:gd name="T39" fmla="*/ 2147483647 h 384"/>
              <a:gd name="T40" fmla="*/ 2147483647 w 771"/>
              <a:gd name="T41" fmla="*/ 2147483647 h 384"/>
              <a:gd name="T42" fmla="*/ 2147483647 w 771"/>
              <a:gd name="T43" fmla="*/ 2147483647 h 384"/>
              <a:gd name="T44" fmla="*/ 2147483647 w 771"/>
              <a:gd name="T45" fmla="*/ 2147483647 h 384"/>
              <a:gd name="T46" fmla="*/ 0 w 771"/>
              <a:gd name="T47" fmla="*/ 2147483647 h 384"/>
              <a:gd name="T48" fmla="*/ 2147483647 w 771"/>
              <a:gd name="T49" fmla="*/ 2147483647 h 384"/>
              <a:gd name="T50" fmla="*/ 2147483647 w 771"/>
              <a:gd name="T51" fmla="*/ 2147483647 h 384"/>
              <a:gd name="T52" fmla="*/ 2147483647 w 771"/>
              <a:gd name="T53" fmla="*/ 2147483647 h 384"/>
              <a:gd name="T54" fmla="*/ 2147483647 w 771"/>
              <a:gd name="T55" fmla="*/ 2147483647 h 384"/>
              <a:gd name="T56" fmla="*/ 2147483647 w 771"/>
              <a:gd name="T57" fmla="*/ 2147483647 h 384"/>
              <a:gd name="T58" fmla="*/ 2147483647 w 771"/>
              <a:gd name="T59" fmla="*/ 2147483647 h 384"/>
              <a:gd name="T60" fmla="*/ 2147483647 w 771"/>
              <a:gd name="T61" fmla="*/ 2147483647 h 384"/>
              <a:gd name="T62" fmla="*/ 2147483647 w 771"/>
              <a:gd name="T63" fmla="*/ 2147483647 h 384"/>
              <a:gd name="T64" fmla="*/ 2147483647 w 771"/>
              <a:gd name="T65" fmla="*/ 2147483647 h 384"/>
              <a:gd name="T66" fmla="*/ 2147483647 w 771"/>
              <a:gd name="T67" fmla="*/ 2147483647 h 384"/>
              <a:gd name="T68" fmla="*/ 2147483647 w 771"/>
              <a:gd name="T69" fmla="*/ 0 h 38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771" h="384">
                <a:moveTo>
                  <a:pt x="770" y="0"/>
                </a:moveTo>
                <a:lnTo>
                  <a:pt x="770" y="28"/>
                </a:lnTo>
                <a:lnTo>
                  <a:pt x="714" y="35"/>
                </a:lnTo>
                <a:lnTo>
                  <a:pt x="663" y="45"/>
                </a:lnTo>
                <a:lnTo>
                  <a:pt x="617" y="57"/>
                </a:lnTo>
                <a:lnTo>
                  <a:pt x="570" y="68"/>
                </a:lnTo>
                <a:lnTo>
                  <a:pt x="529" y="80"/>
                </a:lnTo>
                <a:lnTo>
                  <a:pt x="496" y="90"/>
                </a:lnTo>
                <a:lnTo>
                  <a:pt x="464" y="101"/>
                </a:lnTo>
                <a:lnTo>
                  <a:pt x="427" y="114"/>
                </a:lnTo>
                <a:lnTo>
                  <a:pt x="395" y="129"/>
                </a:lnTo>
                <a:lnTo>
                  <a:pt x="359" y="148"/>
                </a:lnTo>
                <a:lnTo>
                  <a:pt x="330" y="165"/>
                </a:lnTo>
                <a:lnTo>
                  <a:pt x="301" y="182"/>
                </a:lnTo>
                <a:lnTo>
                  <a:pt x="274" y="201"/>
                </a:lnTo>
                <a:lnTo>
                  <a:pt x="240" y="224"/>
                </a:lnTo>
                <a:lnTo>
                  <a:pt x="204" y="250"/>
                </a:lnTo>
                <a:lnTo>
                  <a:pt x="183" y="269"/>
                </a:lnTo>
                <a:lnTo>
                  <a:pt x="161" y="289"/>
                </a:lnTo>
                <a:lnTo>
                  <a:pt x="139" y="309"/>
                </a:lnTo>
                <a:lnTo>
                  <a:pt x="120" y="328"/>
                </a:lnTo>
                <a:lnTo>
                  <a:pt x="96" y="358"/>
                </a:lnTo>
                <a:lnTo>
                  <a:pt x="81" y="383"/>
                </a:lnTo>
                <a:lnTo>
                  <a:pt x="0" y="375"/>
                </a:lnTo>
                <a:lnTo>
                  <a:pt x="26" y="333"/>
                </a:lnTo>
                <a:lnTo>
                  <a:pt x="67" y="289"/>
                </a:lnTo>
                <a:lnTo>
                  <a:pt x="108" y="252"/>
                </a:lnTo>
                <a:lnTo>
                  <a:pt x="161" y="212"/>
                </a:lnTo>
                <a:lnTo>
                  <a:pt x="233" y="156"/>
                </a:lnTo>
                <a:lnTo>
                  <a:pt x="313" y="108"/>
                </a:lnTo>
                <a:lnTo>
                  <a:pt x="398" y="68"/>
                </a:lnTo>
                <a:lnTo>
                  <a:pt x="473" y="43"/>
                </a:lnTo>
                <a:lnTo>
                  <a:pt x="568" y="19"/>
                </a:lnTo>
                <a:lnTo>
                  <a:pt x="644" y="9"/>
                </a:lnTo>
                <a:lnTo>
                  <a:pt x="770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Freeform 3"/>
          <p:cNvSpPr>
            <a:spLocks/>
          </p:cNvSpPr>
          <p:nvPr/>
        </p:nvSpPr>
        <p:spPr bwMode="auto">
          <a:xfrm>
            <a:off x="1157288" y="2768600"/>
            <a:ext cx="630237" cy="433388"/>
          </a:xfrm>
          <a:custGeom>
            <a:avLst/>
            <a:gdLst>
              <a:gd name="T0" fmla="*/ 2147483647 w 397"/>
              <a:gd name="T1" fmla="*/ 2147483647 h 273"/>
              <a:gd name="T2" fmla="*/ 2147483647 w 397"/>
              <a:gd name="T3" fmla="*/ 2147483647 h 273"/>
              <a:gd name="T4" fmla="*/ 2147483647 w 397"/>
              <a:gd name="T5" fmla="*/ 2147483647 h 273"/>
              <a:gd name="T6" fmla="*/ 2147483647 w 397"/>
              <a:gd name="T7" fmla="*/ 2147483647 h 273"/>
              <a:gd name="T8" fmla="*/ 2147483647 w 397"/>
              <a:gd name="T9" fmla="*/ 2147483647 h 273"/>
              <a:gd name="T10" fmla="*/ 2147483647 w 397"/>
              <a:gd name="T11" fmla="*/ 2147483647 h 273"/>
              <a:gd name="T12" fmla="*/ 2147483647 w 397"/>
              <a:gd name="T13" fmla="*/ 2147483647 h 273"/>
              <a:gd name="T14" fmla="*/ 2147483647 w 397"/>
              <a:gd name="T15" fmla="*/ 2147483647 h 273"/>
              <a:gd name="T16" fmla="*/ 2147483647 w 397"/>
              <a:gd name="T17" fmla="*/ 2147483647 h 273"/>
              <a:gd name="T18" fmla="*/ 2147483647 w 397"/>
              <a:gd name="T19" fmla="*/ 2147483647 h 273"/>
              <a:gd name="T20" fmla="*/ 2147483647 w 397"/>
              <a:gd name="T21" fmla="*/ 2147483647 h 273"/>
              <a:gd name="T22" fmla="*/ 2147483647 w 397"/>
              <a:gd name="T23" fmla="*/ 2147483647 h 273"/>
              <a:gd name="T24" fmla="*/ 2147483647 w 397"/>
              <a:gd name="T25" fmla="*/ 2147483647 h 273"/>
              <a:gd name="T26" fmla="*/ 2147483647 w 397"/>
              <a:gd name="T27" fmla="*/ 2147483647 h 273"/>
              <a:gd name="T28" fmla="*/ 2147483647 w 397"/>
              <a:gd name="T29" fmla="*/ 2147483647 h 273"/>
              <a:gd name="T30" fmla="*/ 2147483647 w 397"/>
              <a:gd name="T31" fmla="*/ 2147483647 h 273"/>
              <a:gd name="T32" fmla="*/ 0 w 397"/>
              <a:gd name="T33" fmla="*/ 2147483647 h 273"/>
              <a:gd name="T34" fmla="*/ 0 w 397"/>
              <a:gd name="T35" fmla="*/ 0 h 273"/>
              <a:gd name="T36" fmla="*/ 2147483647 w 397"/>
              <a:gd name="T37" fmla="*/ 2147483647 h 273"/>
              <a:gd name="T38" fmla="*/ 2147483647 w 397"/>
              <a:gd name="T39" fmla="*/ 2147483647 h 273"/>
              <a:gd name="T40" fmla="*/ 2147483647 w 397"/>
              <a:gd name="T41" fmla="*/ 2147483647 h 273"/>
              <a:gd name="T42" fmla="*/ 2147483647 w 397"/>
              <a:gd name="T43" fmla="*/ 2147483647 h 273"/>
              <a:gd name="T44" fmla="*/ 2147483647 w 397"/>
              <a:gd name="T45" fmla="*/ 2147483647 h 273"/>
              <a:gd name="T46" fmla="*/ 2147483647 w 397"/>
              <a:gd name="T47" fmla="*/ 2147483647 h 273"/>
              <a:gd name="T48" fmla="*/ 2147483647 w 397"/>
              <a:gd name="T49" fmla="*/ 2147483647 h 273"/>
              <a:gd name="T50" fmla="*/ 2147483647 w 397"/>
              <a:gd name="T51" fmla="*/ 2147483647 h 273"/>
              <a:gd name="T52" fmla="*/ 2147483647 w 397"/>
              <a:gd name="T53" fmla="*/ 2147483647 h 273"/>
              <a:gd name="T54" fmla="*/ 2147483647 w 397"/>
              <a:gd name="T55" fmla="*/ 2147483647 h 27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7" h="273">
                <a:moveTo>
                  <a:pt x="396" y="211"/>
                </a:moveTo>
                <a:lnTo>
                  <a:pt x="396" y="272"/>
                </a:lnTo>
                <a:lnTo>
                  <a:pt x="379" y="256"/>
                </a:lnTo>
                <a:lnTo>
                  <a:pt x="362" y="240"/>
                </a:lnTo>
                <a:lnTo>
                  <a:pt x="338" y="223"/>
                </a:lnTo>
                <a:lnTo>
                  <a:pt x="310" y="204"/>
                </a:lnTo>
                <a:lnTo>
                  <a:pt x="282" y="183"/>
                </a:lnTo>
                <a:lnTo>
                  <a:pt x="253" y="162"/>
                </a:lnTo>
                <a:lnTo>
                  <a:pt x="226" y="146"/>
                </a:lnTo>
                <a:lnTo>
                  <a:pt x="202" y="131"/>
                </a:lnTo>
                <a:lnTo>
                  <a:pt x="176" y="117"/>
                </a:lnTo>
                <a:lnTo>
                  <a:pt x="149" y="103"/>
                </a:lnTo>
                <a:lnTo>
                  <a:pt x="116" y="89"/>
                </a:lnTo>
                <a:lnTo>
                  <a:pt x="86" y="77"/>
                </a:lnTo>
                <a:lnTo>
                  <a:pt x="56" y="68"/>
                </a:lnTo>
                <a:lnTo>
                  <a:pt x="24" y="56"/>
                </a:lnTo>
                <a:lnTo>
                  <a:pt x="0" y="47"/>
                </a:lnTo>
                <a:lnTo>
                  <a:pt x="0" y="0"/>
                </a:lnTo>
                <a:lnTo>
                  <a:pt x="43" y="10"/>
                </a:lnTo>
                <a:lnTo>
                  <a:pt x="107" y="31"/>
                </a:lnTo>
                <a:lnTo>
                  <a:pt x="188" y="58"/>
                </a:lnTo>
                <a:lnTo>
                  <a:pt x="247" y="87"/>
                </a:lnTo>
                <a:lnTo>
                  <a:pt x="302" y="128"/>
                </a:lnTo>
                <a:lnTo>
                  <a:pt x="356" y="162"/>
                </a:lnTo>
                <a:lnTo>
                  <a:pt x="396" y="196"/>
                </a:lnTo>
                <a:lnTo>
                  <a:pt x="396" y="271"/>
                </a:lnTo>
                <a:lnTo>
                  <a:pt x="396" y="270"/>
                </a:lnTo>
                <a:lnTo>
                  <a:pt x="396" y="211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2" name="Freeform 4"/>
          <p:cNvSpPr>
            <a:spLocks/>
          </p:cNvSpPr>
          <p:nvPr/>
        </p:nvSpPr>
        <p:spPr bwMode="auto">
          <a:xfrm>
            <a:off x="1798638" y="2935288"/>
            <a:ext cx="755650" cy="265112"/>
          </a:xfrm>
          <a:custGeom>
            <a:avLst/>
            <a:gdLst>
              <a:gd name="T0" fmla="*/ 2147483647 w 476"/>
              <a:gd name="T1" fmla="*/ 0 h 167"/>
              <a:gd name="T2" fmla="*/ 2147483647 w 476"/>
              <a:gd name="T3" fmla="*/ 2147483647 h 167"/>
              <a:gd name="T4" fmla="*/ 2147483647 w 476"/>
              <a:gd name="T5" fmla="*/ 2147483647 h 167"/>
              <a:gd name="T6" fmla="*/ 2147483647 w 476"/>
              <a:gd name="T7" fmla="*/ 2147483647 h 167"/>
              <a:gd name="T8" fmla="*/ 2147483647 w 476"/>
              <a:gd name="T9" fmla="*/ 2147483647 h 167"/>
              <a:gd name="T10" fmla="*/ 2147483647 w 476"/>
              <a:gd name="T11" fmla="*/ 2147483647 h 167"/>
              <a:gd name="T12" fmla="*/ 2147483647 w 476"/>
              <a:gd name="T13" fmla="*/ 2147483647 h 167"/>
              <a:gd name="T14" fmla="*/ 2147483647 w 476"/>
              <a:gd name="T15" fmla="*/ 2147483647 h 167"/>
              <a:gd name="T16" fmla="*/ 2147483647 w 476"/>
              <a:gd name="T17" fmla="*/ 2147483647 h 167"/>
              <a:gd name="T18" fmla="*/ 2147483647 w 476"/>
              <a:gd name="T19" fmla="*/ 2147483647 h 167"/>
              <a:gd name="T20" fmla="*/ 2147483647 w 476"/>
              <a:gd name="T21" fmla="*/ 2147483647 h 167"/>
              <a:gd name="T22" fmla="*/ 2147483647 w 476"/>
              <a:gd name="T23" fmla="*/ 2147483647 h 167"/>
              <a:gd name="T24" fmla="*/ 2147483647 w 476"/>
              <a:gd name="T25" fmla="*/ 2147483647 h 167"/>
              <a:gd name="T26" fmla="*/ 2147483647 w 476"/>
              <a:gd name="T27" fmla="*/ 2147483647 h 167"/>
              <a:gd name="T28" fmla="*/ 2147483647 w 476"/>
              <a:gd name="T29" fmla="*/ 2147483647 h 167"/>
              <a:gd name="T30" fmla="*/ 0 w 476"/>
              <a:gd name="T31" fmla="*/ 2147483647 h 167"/>
              <a:gd name="T32" fmla="*/ 0 w 476"/>
              <a:gd name="T33" fmla="*/ 2147483647 h 167"/>
              <a:gd name="T34" fmla="*/ 2147483647 w 476"/>
              <a:gd name="T35" fmla="*/ 2147483647 h 167"/>
              <a:gd name="T36" fmla="*/ 2147483647 w 476"/>
              <a:gd name="T37" fmla="*/ 2147483647 h 167"/>
              <a:gd name="T38" fmla="*/ 2147483647 w 476"/>
              <a:gd name="T39" fmla="*/ 2147483647 h 167"/>
              <a:gd name="T40" fmla="*/ 2147483647 w 476"/>
              <a:gd name="T41" fmla="*/ 2147483647 h 167"/>
              <a:gd name="T42" fmla="*/ 2147483647 w 476"/>
              <a:gd name="T43" fmla="*/ 2147483647 h 167"/>
              <a:gd name="T44" fmla="*/ 2147483647 w 476"/>
              <a:gd name="T45" fmla="*/ 2147483647 h 167"/>
              <a:gd name="T46" fmla="*/ 2147483647 w 476"/>
              <a:gd name="T47" fmla="*/ 0 h 167"/>
              <a:gd name="T48" fmla="*/ 2147483647 w 476"/>
              <a:gd name="T49" fmla="*/ 0 h 16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76" h="167">
                <a:moveTo>
                  <a:pt x="475" y="0"/>
                </a:moveTo>
                <a:lnTo>
                  <a:pt x="475" y="51"/>
                </a:lnTo>
                <a:lnTo>
                  <a:pt x="444" y="55"/>
                </a:lnTo>
                <a:lnTo>
                  <a:pt x="413" y="60"/>
                </a:lnTo>
                <a:lnTo>
                  <a:pt x="383" y="65"/>
                </a:lnTo>
                <a:lnTo>
                  <a:pt x="352" y="71"/>
                </a:lnTo>
                <a:lnTo>
                  <a:pt x="317" y="78"/>
                </a:lnTo>
                <a:lnTo>
                  <a:pt x="278" y="85"/>
                </a:lnTo>
                <a:lnTo>
                  <a:pt x="230" y="96"/>
                </a:lnTo>
                <a:lnTo>
                  <a:pt x="183" y="106"/>
                </a:lnTo>
                <a:lnTo>
                  <a:pt x="153" y="114"/>
                </a:lnTo>
                <a:lnTo>
                  <a:pt x="116" y="125"/>
                </a:lnTo>
                <a:lnTo>
                  <a:pt x="77" y="137"/>
                </a:lnTo>
                <a:lnTo>
                  <a:pt x="42" y="150"/>
                </a:lnTo>
                <a:lnTo>
                  <a:pt x="16" y="159"/>
                </a:lnTo>
                <a:lnTo>
                  <a:pt x="0" y="166"/>
                </a:lnTo>
                <a:lnTo>
                  <a:pt x="0" y="103"/>
                </a:lnTo>
                <a:lnTo>
                  <a:pt x="30" y="86"/>
                </a:lnTo>
                <a:lnTo>
                  <a:pt x="89" y="65"/>
                </a:lnTo>
                <a:lnTo>
                  <a:pt x="159" y="42"/>
                </a:lnTo>
                <a:lnTo>
                  <a:pt x="221" y="30"/>
                </a:lnTo>
                <a:lnTo>
                  <a:pt x="292" y="15"/>
                </a:lnTo>
                <a:lnTo>
                  <a:pt x="364" y="4"/>
                </a:lnTo>
                <a:lnTo>
                  <a:pt x="415" y="0"/>
                </a:lnTo>
                <a:lnTo>
                  <a:pt x="475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Freeform 5"/>
          <p:cNvSpPr>
            <a:spLocks/>
          </p:cNvSpPr>
          <p:nvPr/>
        </p:nvSpPr>
        <p:spPr bwMode="auto">
          <a:xfrm>
            <a:off x="1157288" y="2266950"/>
            <a:ext cx="2124075" cy="833438"/>
          </a:xfrm>
          <a:custGeom>
            <a:avLst/>
            <a:gdLst>
              <a:gd name="T0" fmla="*/ 2147483647 w 1338"/>
              <a:gd name="T1" fmla="*/ 0 h 525"/>
              <a:gd name="T2" fmla="*/ 2147483647 w 1338"/>
              <a:gd name="T3" fmla="*/ 0 h 525"/>
              <a:gd name="T4" fmla="*/ 2147483647 w 1338"/>
              <a:gd name="T5" fmla="*/ 2147483647 h 525"/>
              <a:gd name="T6" fmla="*/ 2147483647 w 1338"/>
              <a:gd name="T7" fmla="*/ 2147483647 h 525"/>
              <a:gd name="T8" fmla="*/ 2147483647 w 1338"/>
              <a:gd name="T9" fmla="*/ 2147483647 h 525"/>
              <a:gd name="T10" fmla="*/ 2147483647 w 1338"/>
              <a:gd name="T11" fmla="*/ 2147483647 h 525"/>
              <a:gd name="T12" fmla="*/ 2147483647 w 1338"/>
              <a:gd name="T13" fmla="*/ 2147483647 h 525"/>
              <a:gd name="T14" fmla="*/ 2147483647 w 1338"/>
              <a:gd name="T15" fmla="*/ 2147483647 h 525"/>
              <a:gd name="T16" fmla="*/ 2147483647 w 1338"/>
              <a:gd name="T17" fmla="*/ 2147483647 h 525"/>
              <a:gd name="T18" fmla="*/ 2147483647 w 1338"/>
              <a:gd name="T19" fmla="*/ 2147483647 h 525"/>
              <a:gd name="T20" fmla="*/ 2147483647 w 1338"/>
              <a:gd name="T21" fmla="*/ 2147483647 h 525"/>
              <a:gd name="T22" fmla="*/ 2147483647 w 1338"/>
              <a:gd name="T23" fmla="*/ 2147483647 h 525"/>
              <a:gd name="T24" fmla="*/ 2147483647 w 1338"/>
              <a:gd name="T25" fmla="*/ 2147483647 h 525"/>
              <a:gd name="T26" fmla="*/ 2147483647 w 1338"/>
              <a:gd name="T27" fmla="*/ 2147483647 h 525"/>
              <a:gd name="T28" fmla="*/ 2147483647 w 1338"/>
              <a:gd name="T29" fmla="*/ 2147483647 h 525"/>
              <a:gd name="T30" fmla="*/ 2147483647 w 1338"/>
              <a:gd name="T31" fmla="*/ 2147483647 h 525"/>
              <a:gd name="T32" fmla="*/ 2147483647 w 1338"/>
              <a:gd name="T33" fmla="*/ 2147483647 h 525"/>
              <a:gd name="T34" fmla="*/ 2147483647 w 1338"/>
              <a:gd name="T35" fmla="*/ 2147483647 h 525"/>
              <a:gd name="T36" fmla="*/ 2147483647 w 1338"/>
              <a:gd name="T37" fmla="*/ 2147483647 h 525"/>
              <a:gd name="T38" fmla="*/ 2147483647 w 1338"/>
              <a:gd name="T39" fmla="*/ 2147483647 h 525"/>
              <a:gd name="T40" fmla="*/ 2147483647 w 1338"/>
              <a:gd name="T41" fmla="*/ 2147483647 h 525"/>
              <a:gd name="T42" fmla="*/ 2147483647 w 1338"/>
              <a:gd name="T43" fmla="*/ 2147483647 h 525"/>
              <a:gd name="T44" fmla="*/ 2147483647 w 1338"/>
              <a:gd name="T45" fmla="*/ 2147483647 h 525"/>
              <a:gd name="T46" fmla="*/ 2147483647 w 1338"/>
              <a:gd name="T47" fmla="*/ 2147483647 h 525"/>
              <a:gd name="T48" fmla="*/ 2147483647 w 1338"/>
              <a:gd name="T49" fmla="*/ 2147483647 h 525"/>
              <a:gd name="T50" fmla="*/ 2147483647 w 1338"/>
              <a:gd name="T51" fmla="*/ 2147483647 h 525"/>
              <a:gd name="T52" fmla="*/ 2147483647 w 1338"/>
              <a:gd name="T53" fmla="*/ 2147483647 h 525"/>
              <a:gd name="T54" fmla="*/ 2147483647 w 1338"/>
              <a:gd name="T55" fmla="*/ 2147483647 h 525"/>
              <a:gd name="T56" fmla="*/ 2147483647 w 1338"/>
              <a:gd name="T57" fmla="*/ 2147483647 h 525"/>
              <a:gd name="T58" fmla="*/ 2147483647 w 1338"/>
              <a:gd name="T59" fmla="*/ 2147483647 h 525"/>
              <a:gd name="T60" fmla="*/ 2147483647 w 1338"/>
              <a:gd name="T61" fmla="*/ 2147483647 h 525"/>
              <a:gd name="T62" fmla="*/ 2147483647 w 1338"/>
              <a:gd name="T63" fmla="*/ 2147483647 h 525"/>
              <a:gd name="T64" fmla="*/ 2147483647 w 1338"/>
              <a:gd name="T65" fmla="*/ 2147483647 h 525"/>
              <a:gd name="T66" fmla="*/ 2147483647 w 1338"/>
              <a:gd name="T67" fmla="*/ 2147483647 h 525"/>
              <a:gd name="T68" fmla="*/ 2147483647 w 1338"/>
              <a:gd name="T69" fmla="*/ 2147483647 h 525"/>
              <a:gd name="T70" fmla="*/ 2147483647 w 1338"/>
              <a:gd name="T71" fmla="*/ 2147483647 h 525"/>
              <a:gd name="T72" fmla="*/ 2147483647 w 1338"/>
              <a:gd name="T73" fmla="*/ 2147483647 h 525"/>
              <a:gd name="T74" fmla="*/ 2147483647 w 1338"/>
              <a:gd name="T75" fmla="*/ 2147483647 h 525"/>
              <a:gd name="T76" fmla="*/ 2147483647 w 1338"/>
              <a:gd name="T77" fmla="*/ 2147483647 h 525"/>
              <a:gd name="T78" fmla="*/ 2147483647 w 1338"/>
              <a:gd name="T79" fmla="*/ 2147483647 h 525"/>
              <a:gd name="T80" fmla="*/ 2147483647 w 1338"/>
              <a:gd name="T81" fmla="*/ 2147483647 h 5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38" h="525">
                <a:moveTo>
                  <a:pt x="1337" y="4"/>
                </a:moveTo>
                <a:lnTo>
                  <a:pt x="1264" y="0"/>
                </a:lnTo>
                <a:lnTo>
                  <a:pt x="1228" y="0"/>
                </a:lnTo>
                <a:lnTo>
                  <a:pt x="1184" y="0"/>
                </a:lnTo>
                <a:lnTo>
                  <a:pt x="1142" y="3"/>
                </a:lnTo>
                <a:lnTo>
                  <a:pt x="1101" y="4"/>
                </a:lnTo>
                <a:lnTo>
                  <a:pt x="1060" y="9"/>
                </a:lnTo>
                <a:lnTo>
                  <a:pt x="1024" y="13"/>
                </a:lnTo>
                <a:lnTo>
                  <a:pt x="983" y="20"/>
                </a:lnTo>
                <a:lnTo>
                  <a:pt x="934" y="29"/>
                </a:lnTo>
                <a:lnTo>
                  <a:pt x="890" y="40"/>
                </a:lnTo>
                <a:lnTo>
                  <a:pt x="849" y="50"/>
                </a:lnTo>
                <a:lnTo>
                  <a:pt x="803" y="63"/>
                </a:lnTo>
                <a:lnTo>
                  <a:pt x="758" y="78"/>
                </a:lnTo>
                <a:lnTo>
                  <a:pt x="714" y="93"/>
                </a:lnTo>
                <a:lnTo>
                  <a:pt x="677" y="109"/>
                </a:lnTo>
                <a:lnTo>
                  <a:pt x="636" y="124"/>
                </a:lnTo>
                <a:lnTo>
                  <a:pt x="601" y="138"/>
                </a:lnTo>
                <a:lnTo>
                  <a:pt x="563" y="156"/>
                </a:lnTo>
                <a:lnTo>
                  <a:pt x="523" y="173"/>
                </a:lnTo>
                <a:lnTo>
                  <a:pt x="485" y="193"/>
                </a:lnTo>
                <a:lnTo>
                  <a:pt x="450" y="211"/>
                </a:lnTo>
                <a:lnTo>
                  <a:pt x="414" y="233"/>
                </a:lnTo>
                <a:lnTo>
                  <a:pt x="379" y="254"/>
                </a:lnTo>
                <a:lnTo>
                  <a:pt x="348" y="276"/>
                </a:lnTo>
                <a:lnTo>
                  <a:pt x="322" y="298"/>
                </a:lnTo>
                <a:lnTo>
                  <a:pt x="300" y="318"/>
                </a:lnTo>
                <a:lnTo>
                  <a:pt x="282" y="339"/>
                </a:lnTo>
                <a:lnTo>
                  <a:pt x="0" y="310"/>
                </a:lnTo>
                <a:lnTo>
                  <a:pt x="40" y="326"/>
                </a:lnTo>
                <a:lnTo>
                  <a:pt x="86" y="341"/>
                </a:lnTo>
                <a:lnTo>
                  <a:pt x="122" y="354"/>
                </a:lnTo>
                <a:lnTo>
                  <a:pt x="151" y="364"/>
                </a:lnTo>
                <a:lnTo>
                  <a:pt x="181" y="377"/>
                </a:lnTo>
                <a:lnTo>
                  <a:pt x="204" y="389"/>
                </a:lnTo>
                <a:lnTo>
                  <a:pt x="229" y="400"/>
                </a:lnTo>
                <a:lnTo>
                  <a:pt x="249" y="415"/>
                </a:lnTo>
                <a:lnTo>
                  <a:pt x="275" y="430"/>
                </a:lnTo>
                <a:lnTo>
                  <a:pt x="302" y="448"/>
                </a:lnTo>
                <a:lnTo>
                  <a:pt x="329" y="468"/>
                </a:lnTo>
                <a:lnTo>
                  <a:pt x="353" y="484"/>
                </a:lnTo>
                <a:lnTo>
                  <a:pt x="381" y="504"/>
                </a:lnTo>
                <a:lnTo>
                  <a:pt x="402" y="524"/>
                </a:lnTo>
                <a:lnTo>
                  <a:pt x="423" y="515"/>
                </a:lnTo>
                <a:lnTo>
                  <a:pt x="445" y="506"/>
                </a:lnTo>
                <a:lnTo>
                  <a:pt x="469" y="497"/>
                </a:lnTo>
                <a:lnTo>
                  <a:pt x="497" y="488"/>
                </a:lnTo>
                <a:lnTo>
                  <a:pt x="525" y="480"/>
                </a:lnTo>
                <a:lnTo>
                  <a:pt x="551" y="473"/>
                </a:lnTo>
                <a:lnTo>
                  <a:pt x="576" y="467"/>
                </a:lnTo>
                <a:lnTo>
                  <a:pt x="605" y="460"/>
                </a:lnTo>
                <a:lnTo>
                  <a:pt x="635" y="455"/>
                </a:lnTo>
                <a:lnTo>
                  <a:pt x="666" y="448"/>
                </a:lnTo>
                <a:lnTo>
                  <a:pt x="694" y="442"/>
                </a:lnTo>
                <a:lnTo>
                  <a:pt x="722" y="437"/>
                </a:lnTo>
                <a:lnTo>
                  <a:pt x="752" y="433"/>
                </a:lnTo>
                <a:lnTo>
                  <a:pt x="780" y="428"/>
                </a:lnTo>
                <a:lnTo>
                  <a:pt x="807" y="423"/>
                </a:lnTo>
                <a:lnTo>
                  <a:pt x="839" y="418"/>
                </a:lnTo>
                <a:lnTo>
                  <a:pt x="882" y="415"/>
                </a:lnTo>
                <a:lnTo>
                  <a:pt x="589" y="375"/>
                </a:lnTo>
                <a:lnTo>
                  <a:pt x="609" y="344"/>
                </a:lnTo>
                <a:lnTo>
                  <a:pt x="631" y="322"/>
                </a:lnTo>
                <a:lnTo>
                  <a:pt x="673" y="279"/>
                </a:lnTo>
                <a:lnTo>
                  <a:pt x="697" y="260"/>
                </a:lnTo>
                <a:lnTo>
                  <a:pt x="722" y="241"/>
                </a:lnTo>
                <a:lnTo>
                  <a:pt x="766" y="209"/>
                </a:lnTo>
                <a:lnTo>
                  <a:pt x="792" y="189"/>
                </a:lnTo>
                <a:lnTo>
                  <a:pt x="824" y="166"/>
                </a:lnTo>
                <a:lnTo>
                  <a:pt x="853" y="149"/>
                </a:lnTo>
                <a:lnTo>
                  <a:pt x="878" y="134"/>
                </a:lnTo>
                <a:lnTo>
                  <a:pt x="902" y="120"/>
                </a:lnTo>
                <a:lnTo>
                  <a:pt x="931" y="105"/>
                </a:lnTo>
                <a:lnTo>
                  <a:pt x="963" y="90"/>
                </a:lnTo>
                <a:lnTo>
                  <a:pt x="995" y="78"/>
                </a:lnTo>
                <a:lnTo>
                  <a:pt x="1026" y="65"/>
                </a:lnTo>
                <a:lnTo>
                  <a:pt x="1065" y="53"/>
                </a:lnTo>
                <a:lnTo>
                  <a:pt x="1101" y="44"/>
                </a:lnTo>
                <a:lnTo>
                  <a:pt x="1142" y="36"/>
                </a:lnTo>
                <a:lnTo>
                  <a:pt x="1181" y="29"/>
                </a:lnTo>
                <a:lnTo>
                  <a:pt x="1223" y="21"/>
                </a:lnTo>
                <a:lnTo>
                  <a:pt x="1265" y="16"/>
                </a:lnTo>
                <a:lnTo>
                  <a:pt x="1337" y="4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4" name="AutoShape 6"/>
          <p:cNvSpPr>
            <a:spLocks noChangeArrowheads="1"/>
          </p:cNvSpPr>
          <p:nvPr/>
        </p:nvSpPr>
        <p:spPr bwMode="auto">
          <a:xfrm>
            <a:off x="3130550" y="1797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19465" name="AutoShape 7"/>
          <p:cNvSpPr>
            <a:spLocks noChangeArrowheads="1"/>
          </p:cNvSpPr>
          <p:nvPr/>
        </p:nvSpPr>
        <p:spPr bwMode="auto">
          <a:xfrm>
            <a:off x="768350" y="3321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19466" name="Rectangle 9"/>
          <p:cNvSpPr>
            <a:spLocks noChangeArrowheads="1"/>
          </p:cNvSpPr>
          <p:nvPr/>
        </p:nvSpPr>
        <p:spPr bwMode="auto">
          <a:xfrm>
            <a:off x="4267200" y="685800"/>
            <a:ext cx="68008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49162" name="Rectangle 10"/>
          <p:cNvSpPr>
            <a:spLocks noChangeArrowheads="1"/>
          </p:cNvSpPr>
          <p:nvPr/>
        </p:nvSpPr>
        <p:spPr bwMode="auto">
          <a:xfrm>
            <a:off x="757238" y="3652838"/>
            <a:ext cx="2752725" cy="819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>
                <a:latin typeface="Arial" charset="0"/>
              </a:rPr>
              <a:t>Variation due to treatment</a:t>
            </a:r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3195638" y="2281238"/>
            <a:ext cx="2824162" cy="5159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>
                <a:latin typeface="Arial" charset="0"/>
              </a:rPr>
              <a:t>Total variation</a:t>
            </a:r>
          </a:p>
        </p:txBody>
      </p:sp>
    </p:spTree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9" name="Rectangle 9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One-Way ANOVA</a:t>
            </a:r>
            <a:r>
              <a:rPr lang="en-US" sz="4000" smtClean="0"/>
              <a:t> </a:t>
            </a:r>
            <a:br>
              <a:rPr lang="en-US" sz="4000" smtClean="0"/>
            </a:br>
            <a:r>
              <a:rPr lang="en-US" smtClean="0"/>
              <a:t>Partitions Total Variation</a:t>
            </a:r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A0B430-6E6C-4836-97FB-E9E4C8057D02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20484" name="Freeform 2"/>
          <p:cNvSpPr>
            <a:spLocks/>
          </p:cNvSpPr>
          <p:nvPr/>
        </p:nvSpPr>
        <p:spPr bwMode="auto">
          <a:xfrm>
            <a:off x="2055813" y="2271713"/>
            <a:ext cx="1223962" cy="609600"/>
          </a:xfrm>
          <a:custGeom>
            <a:avLst/>
            <a:gdLst>
              <a:gd name="T0" fmla="*/ 2147483647 w 771"/>
              <a:gd name="T1" fmla="*/ 0 h 384"/>
              <a:gd name="T2" fmla="*/ 2147483647 w 771"/>
              <a:gd name="T3" fmla="*/ 2147483647 h 384"/>
              <a:gd name="T4" fmla="*/ 2147483647 w 771"/>
              <a:gd name="T5" fmla="*/ 2147483647 h 384"/>
              <a:gd name="T6" fmla="*/ 2147483647 w 771"/>
              <a:gd name="T7" fmla="*/ 2147483647 h 384"/>
              <a:gd name="T8" fmla="*/ 2147483647 w 771"/>
              <a:gd name="T9" fmla="*/ 2147483647 h 384"/>
              <a:gd name="T10" fmla="*/ 2147483647 w 771"/>
              <a:gd name="T11" fmla="*/ 2147483647 h 384"/>
              <a:gd name="T12" fmla="*/ 2147483647 w 771"/>
              <a:gd name="T13" fmla="*/ 2147483647 h 384"/>
              <a:gd name="T14" fmla="*/ 2147483647 w 771"/>
              <a:gd name="T15" fmla="*/ 2147483647 h 384"/>
              <a:gd name="T16" fmla="*/ 2147483647 w 771"/>
              <a:gd name="T17" fmla="*/ 2147483647 h 384"/>
              <a:gd name="T18" fmla="*/ 2147483647 w 771"/>
              <a:gd name="T19" fmla="*/ 2147483647 h 384"/>
              <a:gd name="T20" fmla="*/ 2147483647 w 771"/>
              <a:gd name="T21" fmla="*/ 2147483647 h 384"/>
              <a:gd name="T22" fmla="*/ 2147483647 w 771"/>
              <a:gd name="T23" fmla="*/ 2147483647 h 384"/>
              <a:gd name="T24" fmla="*/ 2147483647 w 771"/>
              <a:gd name="T25" fmla="*/ 2147483647 h 384"/>
              <a:gd name="T26" fmla="*/ 2147483647 w 771"/>
              <a:gd name="T27" fmla="*/ 2147483647 h 384"/>
              <a:gd name="T28" fmla="*/ 2147483647 w 771"/>
              <a:gd name="T29" fmla="*/ 2147483647 h 384"/>
              <a:gd name="T30" fmla="*/ 2147483647 w 771"/>
              <a:gd name="T31" fmla="*/ 2147483647 h 384"/>
              <a:gd name="T32" fmla="*/ 2147483647 w 771"/>
              <a:gd name="T33" fmla="*/ 2147483647 h 384"/>
              <a:gd name="T34" fmla="*/ 2147483647 w 771"/>
              <a:gd name="T35" fmla="*/ 2147483647 h 384"/>
              <a:gd name="T36" fmla="*/ 2147483647 w 771"/>
              <a:gd name="T37" fmla="*/ 2147483647 h 384"/>
              <a:gd name="T38" fmla="*/ 2147483647 w 771"/>
              <a:gd name="T39" fmla="*/ 2147483647 h 384"/>
              <a:gd name="T40" fmla="*/ 2147483647 w 771"/>
              <a:gd name="T41" fmla="*/ 2147483647 h 384"/>
              <a:gd name="T42" fmla="*/ 2147483647 w 771"/>
              <a:gd name="T43" fmla="*/ 2147483647 h 384"/>
              <a:gd name="T44" fmla="*/ 2147483647 w 771"/>
              <a:gd name="T45" fmla="*/ 2147483647 h 384"/>
              <a:gd name="T46" fmla="*/ 0 w 771"/>
              <a:gd name="T47" fmla="*/ 2147483647 h 384"/>
              <a:gd name="T48" fmla="*/ 2147483647 w 771"/>
              <a:gd name="T49" fmla="*/ 2147483647 h 384"/>
              <a:gd name="T50" fmla="*/ 2147483647 w 771"/>
              <a:gd name="T51" fmla="*/ 2147483647 h 384"/>
              <a:gd name="T52" fmla="*/ 2147483647 w 771"/>
              <a:gd name="T53" fmla="*/ 2147483647 h 384"/>
              <a:gd name="T54" fmla="*/ 2147483647 w 771"/>
              <a:gd name="T55" fmla="*/ 2147483647 h 384"/>
              <a:gd name="T56" fmla="*/ 2147483647 w 771"/>
              <a:gd name="T57" fmla="*/ 2147483647 h 384"/>
              <a:gd name="T58" fmla="*/ 2147483647 w 771"/>
              <a:gd name="T59" fmla="*/ 2147483647 h 384"/>
              <a:gd name="T60" fmla="*/ 2147483647 w 771"/>
              <a:gd name="T61" fmla="*/ 2147483647 h 384"/>
              <a:gd name="T62" fmla="*/ 2147483647 w 771"/>
              <a:gd name="T63" fmla="*/ 2147483647 h 384"/>
              <a:gd name="T64" fmla="*/ 2147483647 w 771"/>
              <a:gd name="T65" fmla="*/ 2147483647 h 384"/>
              <a:gd name="T66" fmla="*/ 2147483647 w 771"/>
              <a:gd name="T67" fmla="*/ 2147483647 h 384"/>
              <a:gd name="T68" fmla="*/ 2147483647 w 771"/>
              <a:gd name="T69" fmla="*/ 0 h 38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771" h="384">
                <a:moveTo>
                  <a:pt x="770" y="0"/>
                </a:moveTo>
                <a:lnTo>
                  <a:pt x="770" y="28"/>
                </a:lnTo>
                <a:lnTo>
                  <a:pt x="714" y="35"/>
                </a:lnTo>
                <a:lnTo>
                  <a:pt x="663" y="45"/>
                </a:lnTo>
                <a:lnTo>
                  <a:pt x="617" y="57"/>
                </a:lnTo>
                <a:lnTo>
                  <a:pt x="570" y="68"/>
                </a:lnTo>
                <a:lnTo>
                  <a:pt x="529" y="80"/>
                </a:lnTo>
                <a:lnTo>
                  <a:pt x="496" y="90"/>
                </a:lnTo>
                <a:lnTo>
                  <a:pt x="464" y="101"/>
                </a:lnTo>
                <a:lnTo>
                  <a:pt x="427" y="114"/>
                </a:lnTo>
                <a:lnTo>
                  <a:pt x="395" y="129"/>
                </a:lnTo>
                <a:lnTo>
                  <a:pt x="359" y="148"/>
                </a:lnTo>
                <a:lnTo>
                  <a:pt x="330" y="165"/>
                </a:lnTo>
                <a:lnTo>
                  <a:pt x="301" y="182"/>
                </a:lnTo>
                <a:lnTo>
                  <a:pt x="274" y="201"/>
                </a:lnTo>
                <a:lnTo>
                  <a:pt x="240" y="224"/>
                </a:lnTo>
                <a:lnTo>
                  <a:pt x="204" y="250"/>
                </a:lnTo>
                <a:lnTo>
                  <a:pt x="183" y="269"/>
                </a:lnTo>
                <a:lnTo>
                  <a:pt x="161" y="289"/>
                </a:lnTo>
                <a:lnTo>
                  <a:pt x="139" y="309"/>
                </a:lnTo>
                <a:lnTo>
                  <a:pt x="120" y="328"/>
                </a:lnTo>
                <a:lnTo>
                  <a:pt x="96" y="358"/>
                </a:lnTo>
                <a:lnTo>
                  <a:pt x="81" y="383"/>
                </a:lnTo>
                <a:lnTo>
                  <a:pt x="0" y="375"/>
                </a:lnTo>
                <a:lnTo>
                  <a:pt x="26" y="333"/>
                </a:lnTo>
                <a:lnTo>
                  <a:pt x="67" y="289"/>
                </a:lnTo>
                <a:lnTo>
                  <a:pt x="108" y="252"/>
                </a:lnTo>
                <a:lnTo>
                  <a:pt x="161" y="212"/>
                </a:lnTo>
                <a:lnTo>
                  <a:pt x="233" y="156"/>
                </a:lnTo>
                <a:lnTo>
                  <a:pt x="313" y="108"/>
                </a:lnTo>
                <a:lnTo>
                  <a:pt x="398" y="68"/>
                </a:lnTo>
                <a:lnTo>
                  <a:pt x="473" y="43"/>
                </a:lnTo>
                <a:lnTo>
                  <a:pt x="568" y="19"/>
                </a:lnTo>
                <a:lnTo>
                  <a:pt x="644" y="9"/>
                </a:lnTo>
                <a:lnTo>
                  <a:pt x="770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5" name="Freeform 3"/>
          <p:cNvSpPr>
            <a:spLocks/>
          </p:cNvSpPr>
          <p:nvPr/>
        </p:nvSpPr>
        <p:spPr bwMode="auto">
          <a:xfrm>
            <a:off x="1157288" y="2768600"/>
            <a:ext cx="630237" cy="433388"/>
          </a:xfrm>
          <a:custGeom>
            <a:avLst/>
            <a:gdLst>
              <a:gd name="T0" fmla="*/ 2147483647 w 397"/>
              <a:gd name="T1" fmla="*/ 2147483647 h 273"/>
              <a:gd name="T2" fmla="*/ 2147483647 w 397"/>
              <a:gd name="T3" fmla="*/ 2147483647 h 273"/>
              <a:gd name="T4" fmla="*/ 2147483647 w 397"/>
              <a:gd name="T5" fmla="*/ 2147483647 h 273"/>
              <a:gd name="T6" fmla="*/ 2147483647 w 397"/>
              <a:gd name="T7" fmla="*/ 2147483647 h 273"/>
              <a:gd name="T8" fmla="*/ 2147483647 w 397"/>
              <a:gd name="T9" fmla="*/ 2147483647 h 273"/>
              <a:gd name="T10" fmla="*/ 2147483647 w 397"/>
              <a:gd name="T11" fmla="*/ 2147483647 h 273"/>
              <a:gd name="T12" fmla="*/ 2147483647 w 397"/>
              <a:gd name="T13" fmla="*/ 2147483647 h 273"/>
              <a:gd name="T14" fmla="*/ 2147483647 w 397"/>
              <a:gd name="T15" fmla="*/ 2147483647 h 273"/>
              <a:gd name="T16" fmla="*/ 2147483647 w 397"/>
              <a:gd name="T17" fmla="*/ 2147483647 h 273"/>
              <a:gd name="T18" fmla="*/ 2147483647 w 397"/>
              <a:gd name="T19" fmla="*/ 2147483647 h 273"/>
              <a:gd name="T20" fmla="*/ 2147483647 w 397"/>
              <a:gd name="T21" fmla="*/ 2147483647 h 273"/>
              <a:gd name="T22" fmla="*/ 2147483647 w 397"/>
              <a:gd name="T23" fmla="*/ 2147483647 h 273"/>
              <a:gd name="T24" fmla="*/ 2147483647 w 397"/>
              <a:gd name="T25" fmla="*/ 2147483647 h 273"/>
              <a:gd name="T26" fmla="*/ 2147483647 w 397"/>
              <a:gd name="T27" fmla="*/ 2147483647 h 273"/>
              <a:gd name="T28" fmla="*/ 2147483647 w 397"/>
              <a:gd name="T29" fmla="*/ 2147483647 h 273"/>
              <a:gd name="T30" fmla="*/ 2147483647 w 397"/>
              <a:gd name="T31" fmla="*/ 2147483647 h 273"/>
              <a:gd name="T32" fmla="*/ 0 w 397"/>
              <a:gd name="T33" fmla="*/ 2147483647 h 273"/>
              <a:gd name="T34" fmla="*/ 0 w 397"/>
              <a:gd name="T35" fmla="*/ 0 h 273"/>
              <a:gd name="T36" fmla="*/ 2147483647 w 397"/>
              <a:gd name="T37" fmla="*/ 2147483647 h 273"/>
              <a:gd name="T38" fmla="*/ 2147483647 w 397"/>
              <a:gd name="T39" fmla="*/ 2147483647 h 273"/>
              <a:gd name="T40" fmla="*/ 2147483647 w 397"/>
              <a:gd name="T41" fmla="*/ 2147483647 h 273"/>
              <a:gd name="T42" fmla="*/ 2147483647 w 397"/>
              <a:gd name="T43" fmla="*/ 2147483647 h 273"/>
              <a:gd name="T44" fmla="*/ 2147483647 w 397"/>
              <a:gd name="T45" fmla="*/ 2147483647 h 273"/>
              <a:gd name="T46" fmla="*/ 2147483647 w 397"/>
              <a:gd name="T47" fmla="*/ 2147483647 h 273"/>
              <a:gd name="T48" fmla="*/ 2147483647 w 397"/>
              <a:gd name="T49" fmla="*/ 2147483647 h 273"/>
              <a:gd name="T50" fmla="*/ 2147483647 w 397"/>
              <a:gd name="T51" fmla="*/ 2147483647 h 273"/>
              <a:gd name="T52" fmla="*/ 2147483647 w 397"/>
              <a:gd name="T53" fmla="*/ 2147483647 h 273"/>
              <a:gd name="T54" fmla="*/ 2147483647 w 397"/>
              <a:gd name="T55" fmla="*/ 2147483647 h 27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7" h="273">
                <a:moveTo>
                  <a:pt x="396" y="211"/>
                </a:moveTo>
                <a:lnTo>
                  <a:pt x="396" y="272"/>
                </a:lnTo>
                <a:lnTo>
                  <a:pt x="379" y="256"/>
                </a:lnTo>
                <a:lnTo>
                  <a:pt x="362" y="240"/>
                </a:lnTo>
                <a:lnTo>
                  <a:pt x="338" y="223"/>
                </a:lnTo>
                <a:lnTo>
                  <a:pt x="310" y="204"/>
                </a:lnTo>
                <a:lnTo>
                  <a:pt x="282" y="183"/>
                </a:lnTo>
                <a:lnTo>
                  <a:pt x="253" y="162"/>
                </a:lnTo>
                <a:lnTo>
                  <a:pt x="226" y="146"/>
                </a:lnTo>
                <a:lnTo>
                  <a:pt x="202" y="131"/>
                </a:lnTo>
                <a:lnTo>
                  <a:pt x="176" y="117"/>
                </a:lnTo>
                <a:lnTo>
                  <a:pt x="149" y="103"/>
                </a:lnTo>
                <a:lnTo>
                  <a:pt x="116" y="89"/>
                </a:lnTo>
                <a:lnTo>
                  <a:pt x="86" y="77"/>
                </a:lnTo>
                <a:lnTo>
                  <a:pt x="56" y="68"/>
                </a:lnTo>
                <a:lnTo>
                  <a:pt x="24" y="56"/>
                </a:lnTo>
                <a:lnTo>
                  <a:pt x="0" y="47"/>
                </a:lnTo>
                <a:lnTo>
                  <a:pt x="0" y="0"/>
                </a:lnTo>
                <a:lnTo>
                  <a:pt x="43" y="10"/>
                </a:lnTo>
                <a:lnTo>
                  <a:pt x="107" y="31"/>
                </a:lnTo>
                <a:lnTo>
                  <a:pt x="188" y="58"/>
                </a:lnTo>
                <a:lnTo>
                  <a:pt x="247" y="87"/>
                </a:lnTo>
                <a:lnTo>
                  <a:pt x="302" y="128"/>
                </a:lnTo>
                <a:lnTo>
                  <a:pt x="356" y="162"/>
                </a:lnTo>
                <a:lnTo>
                  <a:pt x="396" y="196"/>
                </a:lnTo>
                <a:lnTo>
                  <a:pt x="396" y="271"/>
                </a:lnTo>
                <a:lnTo>
                  <a:pt x="396" y="270"/>
                </a:lnTo>
                <a:lnTo>
                  <a:pt x="396" y="211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Freeform 4"/>
          <p:cNvSpPr>
            <a:spLocks/>
          </p:cNvSpPr>
          <p:nvPr/>
        </p:nvSpPr>
        <p:spPr bwMode="auto">
          <a:xfrm>
            <a:off x="1798638" y="2935288"/>
            <a:ext cx="755650" cy="265112"/>
          </a:xfrm>
          <a:custGeom>
            <a:avLst/>
            <a:gdLst>
              <a:gd name="T0" fmla="*/ 2147483647 w 476"/>
              <a:gd name="T1" fmla="*/ 0 h 167"/>
              <a:gd name="T2" fmla="*/ 2147483647 w 476"/>
              <a:gd name="T3" fmla="*/ 2147483647 h 167"/>
              <a:gd name="T4" fmla="*/ 2147483647 w 476"/>
              <a:gd name="T5" fmla="*/ 2147483647 h 167"/>
              <a:gd name="T6" fmla="*/ 2147483647 w 476"/>
              <a:gd name="T7" fmla="*/ 2147483647 h 167"/>
              <a:gd name="T8" fmla="*/ 2147483647 w 476"/>
              <a:gd name="T9" fmla="*/ 2147483647 h 167"/>
              <a:gd name="T10" fmla="*/ 2147483647 w 476"/>
              <a:gd name="T11" fmla="*/ 2147483647 h 167"/>
              <a:gd name="T12" fmla="*/ 2147483647 w 476"/>
              <a:gd name="T13" fmla="*/ 2147483647 h 167"/>
              <a:gd name="T14" fmla="*/ 2147483647 w 476"/>
              <a:gd name="T15" fmla="*/ 2147483647 h 167"/>
              <a:gd name="T16" fmla="*/ 2147483647 w 476"/>
              <a:gd name="T17" fmla="*/ 2147483647 h 167"/>
              <a:gd name="T18" fmla="*/ 2147483647 w 476"/>
              <a:gd name="T19" fmla="*/ 2147483647 h 167"/>
              <a:gd name="T20" fmla="*/ 2147483647 w 476"/>
              <a:gd name="T21" fmla="*/ 2147483647 h 167"/>
              <a:gd name="T22" fmla="*/ 2147483647 w 476"/>
              <a:gd name="T23" fmla="*/ 2147483647 h 167"/>
              <a:gd name="T24" fmla="*/ 2147483647 w 476"/>
              <a:gd name="T25" fmla="*/ 2147483647 h 167"/>
              <a:gd name="T26" fmla="*/ 2147483647 w 476"/>
              <a:gd name="T27" fmla="*/ 2147483647 h 167"/>
              <a:gd name="T28" fmla="*/ 2147483647 w 476"/>
              <a:gd name="T29" fmla="*/ 2147483647 h 167"/>
              <a:gd name="T30" fmla="*/ 0 w 476"/>
              <a:gd name="T31" fmla="*/ 2147483647 h 167"/>
              <a:gd name="T32" fmla="*/ 0 w 476"/>
              <a:gd name="T33" fmla="*/ 2147483647 h 167"/>
              <a:gd name="T34" fmla="*/ 2147483647 w 476"/>
              <a:gd name="T35" fmla="*/ 2147483647 h 167"/>
              <a:gd name="T36" fmla="*/ 2147483647 w 476"/>
              <a:gd name="T37" fmla="*/ 2147483647 h 167"/>
              <a:gd name="T38" fmla="*/ 2147483647 w 476"/>
              <a:gd name="T39" fmla="*/ 2147483647 h 167"/>
              <a:gd name="T40" fmla="*/ 2147483647 w 476"/>
              <a:gd name="T41" fmla="*/ 2147483647 h 167"/>
              <a:gd name="T42" fmla="*/ 2147483647 w 476"/>
              <a:gd name="T43" fmla="*/ 2147483647 h 167"/>
              <a:gd name="T44" fmla="*/ 2147483647 w 476"/>
              <a:gd name="T45" fmla="*/ 2147483647 h 167"/>
              <a:gd name="T46" fmla="*/ 2147483647 w 476"/>
              <a:gd name="T47" fmla="*/ 0 h 167"/>
              <a:gd name="T48" fmla="*/ 2147483647 w 476"/>
              <a:gd name="T49" fmla="*/ 0 h 16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76" h="167">
                <a:moveTo>
                  <a:pt x="475" y="0"/>
                </a:moveTo>
                <a:lnTo>
                  <a:pt x="475" y="51"/>
                </a:lnTo>
                <a:lnTo>
                  <a:pt x="444" y="55"/>
                </a:lnTo>
                <a:lnTo>
                  <a:pt x="413" y="60"/>
                </a:lnTo>
                <a:lnTo>
                  <a:pt x="383" y="65"/>
                </a:lnTo>
                <a:lnTo>
                  <a:pt x="352" y="71"/>
                </a:lnTo>
                <a:lnTo>
                  <a:pt x="317" y="78"/>
                </a:lnTo>
                <a:lnTo>
                  <a:pt x="278" y="85"/>
                </a:lnTo>
                <a:lnTo>
                  <a:pt x="230" y="96"/>
                </a:lnTo>
                <a:lnTo>
                  <a:pt x="183" y="106"/>
                </a:lnTo>
                <a:lnTo>
                  <a:pt x="153" y="114"/>
                </a:lnTo>
                <a:lnTo>
                  <a:pt x="116" y="125"/>
                </a:lnTo>
                <a:lnTo>
                  <a:pt x="77" y="137"/>
                </a:lnTo>
                <a:lnTo>
                  <a:pt x="42" y="150"/>
                </a:lnTo>
                <a:lnTo>
                  <a:pt x="16" y="159"/>
                </a:lnTo>
                <a:lnTo>
                  <a:pt x="0" y="166"/>
                </a:lnTo>
                <a:lnTo>
                  <a:pt x="0" y="103"/>
                </a:lnTo>
                <a:lnTo>
                  <a:pt x="30" y="86"/>
                </a:lnTo>
                <a:lnTo>
                  <a:pt x="89" y="65"/>
                </a:lnTo>
                <a:lnTo>
                  <a:pt x="159" y="42"/>
                </a:lnTo>
                <a:lnTo>
                  <a:pt x="221" y="30"/>
                </a:lnTo>
                <a:lnTo>
                  <a:pt x="292" y="15"/>
                </a:lnTo>
                <a:lnTo>
                  <a:pt x="364" y="4"/>
                </a:lnTo>
                <a:lnTo>
                  <a:pt x="415" y="0"/>
                </a:lnTo>
                <a:lnTo>
                  <a:pt x="475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Freeform 5"/>
          <p:cNvSpPr>
            <a:spLocks/>
          </p:cNvSpPr>
          <p:nvPr/>
        </p:nvSpPr>
        <p:spPr bwMode="auto">
          <a:xfrm>
            <a:off x="1157288" y="2266950"/>
            <a:ext cx="2124075" cy="833438"/>
          </a:xfrm>
          <a:custGeom>
            <a:avLst/>
            <a:gdLst>
              <a:gd name="T0" fmla="*/ 2147483647 w 1338"/>
              <a:gd name="T1" fmla="*/ 0 h 525"/>
              <a:gd name="T2" fmla="*/ 2147483647 w 1338"/>
              <a:gd name="T3" fmla="*/ 0 h 525"/>
              <a:gd name="T4" fmla="*/ 2147483647 w 1338"/>
              <a:gd name="T5" fmla="*/ 2147483647 h 525"/>
              <a:gd name="T6" fmla="*/ 2147483647 w 1338"/>
              <a:gd name="T7" fmla="*/ 2147483647 h 525"/>
              <a:gd name="T8" fmla="*/ 2147483647 w 1338"/>
              <a:gd name="T9" fmla="*/ 2147483647 h 525"/>
              <a:gd name="T10" fmla="*/ 2147483647 w 1338"/>
              <a:gd name="T11" fmla="*/ 2147483647 h 525"/>
              <a:gd name="T12" fmla="*/ 2147483647 w 1338"/>
              <a:gd name="T13" fmla="*/ 2147483647 h 525"/>
              <a:gd name="T14" fmla="*/ 2147483647 w 1338"/>
              <a:gd name="T15" fmla="*/ 2147483647 h 525"/>
              <a:gd name="T16" fmla="*/ 2147483647 w 1338"/>
              <a:gd name="T17" fmla="*/ 2147483647 h 525"/>
              <a:gd name="T18" fmla="*/ 2147483647 w 1338"/>
              <a:gd name="T19" fmla="*/ 2147483647 h 525"/>
              <a:gd name="T20" fmla="*/ 2147483647 w 1338"/>
              <a:gd name="T21" fmla="*/ 2147483647 h 525"/>
              <a:gd name="T22" fmla="*/ 2147483647 w 1338"/>
              <a:gd name="T23" fmla="*/ 2147483647 h 525"/>
              <a:gd name="T24" fmla="*/ 2147483647 w 1338"/>
              <a:gd name="T25" fmla="*/ 2147483647 h 525"/>
              <a:gd name="T26" fmla="*/ 2147483647 w 1338"/>
              <a:gd name="T27" fmla="*/ 2147483647 h 525"/>
              <a:gd name="T28" fmla="*/ 2147483647 w 1338"/>
              <a:gd name="T29" fmla="*/ 2147483647 h 525"/>
              <a:gd name="T30" fmla="*/ 2147483647 w 1338"/>
              <a:gd name="T31" fmla="*/ 2147483647 h 525"/>
              <a:gd name="T32" fmla="*/ 2147483647 w 1338"/>
              <a:gd name="T33" fmla="*/ 2147483647 h 525"/>
              <a:gd name="T34" fmla="*/ 2147483647 w 1338"/>
              <a:gd name="T35" fmla="*/ 2147483647 h 525"/>
              <a:gd name="T36" fmla="*/ 2147483647 w 1338"/>
              <a:gd name="T37" fmla="*/ 2147483647 h 525"/>
              <a:gd name="T38" fmla="*/ 2147483647 w 1338"/>
              <a:gd name="T39" fmla="*/ 2147483647 h 525"/>
              <a:gd name="T40" fmla="*/ 2147483647 w 1338"/>
              <a:gd name="T41" fmla="*/ 2147483647 h 525"/>
              <a:gd name="T42" fmla="*/ 2147483647 w 1338"/>
              <a:gd name="T43" fmla="*/ 2147483647 h 525"/>
              <a:gd name="T44" fmla="*/ 2147483647 w 1338"/>
              <a:gd name="T45" fmla="*/ 2147483647 h 525"/>
              <a:gd name="T46" fmla="*/ 2147483647 w 1338"/>
              <a:gd name="T47" fmla="*/ 2147483647 h 525"/>
              <a:gd name="T48" fmla="*/ 2147483647 w 1338"/>
              <a:gd name="T49" fmla="*/ 2147483647 h 525"/>
              <a:gd name="T50" fmla="*/ 2147483647 w 1338"/>
              <a:gd name="T51" fmla="*/ 2147483647 h 525"/>
              <a:gd name="T52" fmla="*/ 2147483647 w 1338"/>
              <a:gd name="T53" fmla="*/ 2147483647 h 525"/>
              <a:gd name="T54" fmla="*/ 2147483647 w 1338"/>
              <a:gd name="T55" fmla="*/ 2147483647 h 525"/>
              <a:gd name="T56" fmla="*/ 2147483647 w 1338"/>
              <a:gd name="T57" fmla="*/ 2147483647 h 525"/>
              <a:gd name="T58" fmla="*/ 2147483647 w 1338"/>
              <a:gd name="T59" fmla="*/ 2147483647 h 525"/>
              <a:gd name="T60" fmla="*/ 2147483647 w 1338"/>
              <a:gd name="T61" fmla="*/ 2147483647 h 525"/>
              <a:gd name="T62" fmla="*/ 2147483647 w 1338"/>
              <a:gd name="T63" fmla="*/ 2147483647 h 525"/>
              <a:gd name="T64" fmla="*/ 2147483647 w 1338"/>
              <a:gd name="T65" fmla="*/ 2147483647 h 525"/>
              <a:gd name="T66" fmla="*/ 2147483647 w 1338"/>
              <a:gd name="T67" fmla="*/ 2147483647 h 525"/>
              <a:gd name="T68" fmla="*/ 2147483647 w 1338"/>
              <a:gd name="T69" fmla="*/ 2147483647 h 525"/>
              <a:gd name="T70" fmla="*/ 2147483647 w 1338"/>
              <a:gd name="T71" fmla="*/ 2147483647 h 525"/>
              <a:gd name="T72" fmla="*/ 2147483647 w 1338"/>
              <a:gd name="T73" fmla="*/ 2147483647 h 525"/>
              <a:gd name="T74" fmla="*/ 2147483647 w 1338"/>
              <a:gd name="T75" fmla="*/ 2147483647 h 525"/>
              <a:gd name="T76" fmla="*/ 2147483647 w 1338"/>
              <a:gd name="T77" fmla="*/ 2147483647 h 525"/>
              <a:gd name="T78" fmla="*/ 2147483647 w 1338"/>
              <a:gd name="T79" fmla="*/ 2147483647 h 525"/>
              <a:gd name="T80" fmla="*/ 2147483647 w 1338"/>
              <a:gd name="T81" fmla="*/ 2147483647 h 5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38" h="525">
                <a:moveTo>
                  <a:pt x="1337" y="4"/>
                </a:moveTo>
                <a:lnTo>
                  <a:pt x="1264" y="0"/>
                </a:lnTo>
                <a:lnTo>
                  <a:pt x="1228" y="0"/>
                </a:lnTo>
                <a:lnTo>
                  <a:pt x="1184" y="0"/>
                </a:lnTo>
                <a:lnTo>
                  <a:pt x="1142" y="3"/>
                </a:lnTo>
                <a:lnTo>
                  <a:pt x="1101" y="4"/>
                </a:lnTo>
                <a:lnTo>
                  <a:pt x="1060" y="9"/>
                </a:lnTo>
                <a:lnTo>
                  <a:pt x="1024" y="13"/>
                </a:lnTo>
                <a:lnTo>
                  <a:pt x="983" y="20"/>
                </a:lnTo>
                <a:lnTo>
                  <a:pt x="934" y="29"/>
                </a:lnTo>
                <a:lnTo>
                  <a:pt x="890" y="40"/>
                </a:lnTo>
                <a:lnTo>
                  <a:pt x="849" y="50"/>
                </a:lnTo>
                <a:lnTo>
                  <a:pt x="803" y="63"/>
                </a:lnTo>
                <a:lnTo>
                  <a:pt x="758" y="78"/>
                </a:lnTo>
                <a:lnTo>
                  <a:pt x="714" y="93"/>
                </a:lnTo>
                <a:lnTo>
                  <a:pt x="677" y="109"/>
                </a:lnTo>
                <a:lnTo>
                  <a:pt x="636" y="124"/>
                </a:lnTo>
                <a:lnTo>
                  <a:pt x="601" y="138"/>
                </a:lnTo>
                <a:lnTo>
                  <a:pt x="563" y="156"/>
                </a:lnTo>
                <a:lnTo>
                  <a:pt x="523" y="173"/>
                </a:lnTo>
                <a:lnTo>
                  <a:pt x="485" y="193"/>
                </a:lnTo>
                <a:lnTo>
                  <a:pt x="450" y="211"/>
                </a:lnTo>
                <a:lnTo>
                  <a:pt x="414" y="233"/>
                </a:lnTo>
                <a:lnTo>
                  <a:pt x="379" y="254"/>
                </a:lnTo>
                <a:lnTo>
                  <a:pt x="348" y="276"/>
                </a:lnTo>
                <a:lnTo>
                  <a:pt x="322" y="298"/>
                </a:lnTo>
                <a:lnTo>
                  <a:pt x="300" y="318"/>
                </a:lnTo>
                <a:lnTo>
                  <a:pt x="282" y="339"/>
                </a:lnTo>
                <a:lnTo>
                  <a:pt x="0" y="310"/>
                </a:lnTo>
                <a:lnTo>
                  <a:pt x="40" y="326"/>
                </a:lnTo>
                <a:lnTo>
                  <a:pt x="86" y="341"/>
                </a:lnTo>
                <a:lnTo>
                  <a:pt x="122" y="354"/>
                </a:lnTo>
                <a:lnTo>
                  <a:pt x="151" y="364"/>
                </a:lnTo>
                <a:lnTo>
                  <a:pt x="181" y="377"/>
                </a:lnTo>
                <a:lnTo>
                  <a:pt x="204" y="389"/>
                </a:lnTo>
                <a:lnTo>
                  <a:pt x="229" y="400"/>
                </a:lnTo>
                <a:lnTo>
                  <a:pt x="249" y="415"/>
                </a:lnTo>
                <a:lnTo>
                  <a:pt x="275" y="430"/>
                </a:lnTo>
                <a:lnTo>
                  <a:pt x="302" y="448"/>
                </a:lnTo>
                <a:lnTo>
                  <a:pt x="329" y="468"/>
                </a:lnTo>
                <a:lnTo>
                  <a:pt x="353" y="484"/>
                </a:lnTo>
                <a:lnTo>
                  <a:pt x="381" y="504"/>
                </a:lnTo>
                <a:lnTo>
                  <a:pt x="402" y="524"/>
                </a:lnTo>
                <a:lnTo>
                  <a:pt x="423" y="515"/>
                </a:lnTo>
                <a:lnTo>
                  <a:pt x="445" y="506"/>
                </a:lnTo>
                <a:lnTo>
                  <a:pt x="469" y="497"/>
                </a:lnTo>
                <a:lnTo>
                  <a:pt x="497" y="488"/>
                </a:lnTo>
                <a:lnTo>
                  <a:pt x="525" y="480"/>
                </a:lnTo>
                <a:lnTo>
                  <a:pt x="551" y="473"/>
                </a:lnTo>
                <a:lnTo>
                  <a:pt x="576" y="467"/>
                </a:lnTo>
                <a:lnTo>
                  <a:pt x="605" y="460"/>
                </a:lnTo>
                <a:lnTo>
                  <a:pt x="635" y="455"/>
                </a:lnTo>
                <a:lnTo>
                  <a:pt x="666" y="448"/>
                </a:lnTo>
                <a:lnTo>
                  <a:pt x="694" y="442"/>
                </a:lnTo>
                <a:lnTo>
                  <a:pt x="722" y="437"/>
                </a:lnTo>
                <a:lnTo>
                  <a:pt x="752" y="433"/>
                </a:lnTo>
                <a:lnTo>
                  <a:pt x="780" y="428"/>
                </a:lnTo>
                <a:lnTo>
                  <a:pt x="807" y="423"/>
                </a:lnTo>
                <a:lnTo>
                  <a:pt x="839" y="418"/>
                </a:lnTo>
                <a:lnTo>
                  <a:pt x="882" y="415"/>
                </a:lnTo>
                <a:lnTo>
                  <a:pt x="589" y="375"/>
                </a:lnTo>
                <a:lnTo>
                  <a:pt x="609" y="344"/>
                </a:lnTo>
                <a:lnTo>
                  <a:pt x="631" y="322"/>
                </a:lnTo>
                <a:lnTo>
                  <a:pt x="673" y="279"/>
                </a:lnTo>
                <a:lnTo>
                  <a:pt x="697" y="260"/>
                </a:lnTo>
                <a:lnTo>
                  <a:pt x="722" y="241"/>
                </a:lnTo>
                <a:lnTo>
                  <a:pt x="766" y="209"/>
                </a:lnTo>
                <a:lnTo>
                  <a:pt x="792" y="189"/>
                </a:lnTo>
                <a:lnTo>
                  <a:pt x="824" y="166"/>
                </a:lnTo>
                <a:lnTo>
                  <a:pt x="853" y="149"/>
                </a:lnTo>
                <a:lnTo>
                  <a:pt x="878" y="134"/>
                </a:lnTo>
                <a:lnTo>
                  <a:pt x="902" y="120"/>
                </a:lnTo>
                <a:lnTo>
                  <a:pt x="931" y="105"/>
                </a:lnTo>
                <a:lnTo>
                  <a:pt x="963" y="90"/>
                </a:lnTo>
                <a:lnTo>
                  <a:pt x="995" y="78"/>
                </a:lnTo>
                <a:lnTo>
                  <a:pt x="1026" y="65"/>
                </a:lnTo>
                <a:lnTo>
                  <a:pt x="1065" y="53"/>
                </a:lnTo>
                <a:lnTo>
                  <a:pt x="1101" y="44"/>
                </a:lnTo>
                <a:lnTo>
                  <a:pt x="1142" y="36"/>
                </a:lnTo>
                <a:lnTo>
                  <a:pt x="1181" y="29"/>
                </a:lnTo>
                <a:lnTo>
                  <a:pt x="1223" y="21"/>
                </a:lnTo>
                <a:lnTo>
                  <a:pt x="1265" y="16"/>
                </a:lnTo>
                <a:lnTo>
                  <a:pt x="1337" y="4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AutoShape 6"/>
          <p:cNvSpPr>
            <a:spLocks noChangeArrowheads="1"/>
          </p:cNvSpPr>
          <p:nvPr/>
        </p:nvSpPr>
        <p:spPr bwMode="auto">
          <a:xfrm>
            <a:off x="3130550" y="1797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20489" name="AutoShape 7"/>
          <p:cNvSpPr>
            <a:spLocks noChangeArrowheads="1"/>
          </p:cNvSpPr>
          <p:nvPr/>
        </p:nvSpPr>
        <p:spPr bwMode="auto">
          <a:xfrm>
            <a:off x="5568950" y="3321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20490" name="AutoShape 8"/>
          <p:cNvSpPr>
            <a:spLocks noChangeArrowheads="1"/>
          </p:cNvSpPr>
          <p:nvPr/>
        </p:nvSpPr>
        <p:spPr bwMode="auto">
          <a:xfrm>
            <a:off x="768350" y="3321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20491" name="Rectangle 10"/>
          <p:cNvSpPr>
            <a:spLocks noChangeArrowheads="1"/>
          </p:cNvSpPr>
          <p:nvPr/>
        </p:nvSpPr>
        <p:spPr bwMode="auto">
          <a:xfrm>
            <a:off x="4267200" y="685800"/>
            <a:ext cx="203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757238" y="3652838"/>
            <a:ext cx="2752725" cy="819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>
                <a:latin typeface="Arial" charset="0"/>
              </a:rPr>
              <a:t>Variation due to treatment</a:t>
            </a:r>
          </a:p>
        </p:txBody>
      </p:sp>
      <p:sp>
        <p:nvSpPr>
          <p:cNvPr id="51212" name="Rectangle 12"/>
          <p:cNvSpPr>
            <a:spLocks noChangeArrowheads="1"/>
          </p:cNvSpPr>
          <p:nvPr/>
        </p:nvSpPr>
        <p:spPr bwMode="auto">
          <a:xfrm>
            <a:off x="5557838" y="3652838"/>
            <a:ext cx="2905125" cy="819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>
                <a:latin typeface="Arial" charset="0"/>
              </a:rPr>
              <a:t>Variation due to random sampling</a:t>
            </a:r>
          </a:p>
        </p:txBody>
      </p:sp>
      <p:sp>
        <p:nvSpPr>
          <p:cNvPr id="51213" name="Rectangle 13"/>
          <p:cNvSpPr>
            <a:spLocks noChangeArrowheads="1"/>
          </p:cNvSpPr>
          <p:nvPr/>
        </p:nvSpPr>
        <p:spPr bwMode="auto">
          <a:xfrm>
            <a:off x="3195638" y="2281238"/>
            <a:ext cx="2824162" cy="5159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>
                <a:latin typeface="Arial" charset="0"/>
              </a:rPr>
              <a:t>Total variation</a:t>
            </a:r>
          </a:p>
        </p:txBody>
      </p:sp>
      <p:sp>
        <p:nvSpPr>
          <p:cNvPr id="20495" name="Freeform 14"/>
          <p:cNvSpPr>
            <a:spLocks/>
          </p:cNvSpPr>
          <p:nvPr/>
        </p:nvSpPr>
        <p:spPr bwMode="auto">
          <a:xfrm>
            <a:off x="6030913" y="2270125"/>
            <a:ext cx="1225550" cy="609600"/>
          </a:xfrm>
          <a:custGeom>
            <a:avLst/>
            <a:gdLst>
              <a:gd name="T0" fmla="*/ 0 w 772"/>
              <a:gd name="T1" fmla="*/ 0 h 384"/>
              <a:gd name="T2" fmla="*/ 0 w 772"/>
              <a:gd name="T3" fmla="*/ 2147483647 h 384"/>
              <a:gd name="T4" fmla="*/ 2147483647 w 772"/>
              <a:gd name="T5" fmla="*/ 2147483647 h 384"/>
              <a:gd name="T6" fmla="*/ 2147483647 w 772"/>
              <a:gd name="T7" fmla="*/ 2147483647 h 384"/>
              <a:gd name="T8" fmla="*/ 2147483647 w 772"/>
              <a:gd name="T9" fmla="*/ 2147483647 h 384"/>
              <a:gd name="T10" fmla="*/ 2147483647 w 772"/>
              <a:gd name="T11" fmla="*/ 2147483647 h 384"/>
              <a:gd name="T12" fmla="*/ 2147483647 w 772"/>
              <a:gd name="T13" fmla="*/ 2147483647 h 384"/>
              <a:gd name="T14" fmla="*/ 2147483647 w 772"/>
              <a:gd name="T15" fmla="*/ 2147483647 h 384"/>
              <a:gd name="T16" fmla="*/ 2147483647 w 772"/>
              <a:gd name="T17" fmla="*/ 2147483647 h 384"/>
              <a:gd name="T18" fmla="*/ 2147483647 w 772"/>
              <a:gd name="T19" fmla="*/ 2147483647 h 384"/>
              <a:gd name="T20" fmla="*/ 2147483647 w 772"/>
              <a:gd name="T21" fmla="*/ 2147483647 h 384"/>
              <a:gd name="T22" fmla="*/ 2147483647 w 772"/>
              <a:gd name="T23" fmla="*/ 2147483647 h 384"/>
              <a:gd name="T24" fmla="*/ 2147483647 w 772"/>
              <a:gd name="T25" fmla="*/ 2147483647 h 384"/>
              <a:gd name="T26" fmla="*/ 2147483647 w 772"/>
              <a:gd name="T27" fmla="*/ 2147483647 h 384"/>
              <a:gd name="T28" fmla="*/ 2147483647 w 772"/>
              <a:gd name="T29" fmla="*/ 2147483647 h 384"/>
              <a:gd name="T30" fmla="*/ 2147483647 w 772"/>
              <a:gd name="T31" fmla="*/ 2147483647 h 384"/>
              <a:gd name="T32" fmla="*/ 2147483647 w 772"/>
              <a:gd name="T33" fmla="*/ 2147483647 h 384"/>
              <a:gd name="T34" fmla="*/ 2147483647 w 772"/>
              <a:gd name="T35" fmla="*/ 2147483647 h 384"/>
              <a:gd name="T36" fmla="*/ 2147483647 w 772"/>
              <a:gd name="T37" fmla="*/ 2147483647 h 384"/>
              <a:gd name="T38" fmla="*/ 2147483647 w 772"/>
              <a:gd name="T39" fmla="*/ 2147483647 h 384"/>
              <a:gd name="T40" fmla="*/ 2147483647 w 772"/>
              <a:gd name="T41" fmla="*/ 2147483647 h 384"/>
              <a:gd name="T42" fmla="*/ 2147483647 w 772"/>
              <a:gd name="T43" fmla="*/ 2147483647 h 384"/>
              <a:gd name="T44" fmla="*/ 2147483647 w 772"/>
              <a:gd name="T45" fmla="*/ 2147483647 h 384"/>
              <a:gd name="T46" fmla="*/ 2147483647 w 772"/>
              <a:gd name="T47" fmla="*/ 2147483647 h 384"/>
              <a:gd name="T48" fmla="*/ 2147483647 w 772"/>
              <a:gd name="T49" fmla="*/ 2147483647 h 384"/>
              <a:gd name="T50" fmla="*/ 2147483647 w 772"/>
              <a:gd name="T51" fmla="*/ 2147483647 h 384"/>
              <a:gd name="T52" fmla="*/ 2147483647 w 772"/>
              <a:gd name="T53" fmla="*/ 2147483647 h 384"/>
              <a:gd name="T54" fmla="*/ 2147483647 w 772"/>
              <a:gd name="T55" fmla="*/ 2147483647 h 384"/>
              <a:gd name="T56" fmla="*/ 2147483647 w 772"/>
              <a:gd name="T57" fmla="*/ 2147483647 h 384"/>
              <a:gd name="T58" fmla="*/ 2147483647 w 772"/>
              <a:gd name="T59" fmla="*/ 2147483647 h 384"/>
              <a:gd name="T60" fmla="*/ 2147483647 w 772"/>
              <a:gd name="T61" fmla="*/ 2147483647 h 384"/>
              <a:gd name="T62" fmla="*/ 2147483647 w 772"/>
              <a:gd name="T63" fmla="*/ 2147483647 h 384"/>
              <a:gd name="T64" fmla="*/ 2147483647 w 772"/>
              <a:gd name="T65" fmla="*/ 2147483647 h 384"/>
              <a:gd name="T66" fmla="*/ 2147483647 w 772"/>
              <a:gd name="T67" fmla="*/ 2147483647 h 384"/>
              <a:gd name="T68" fmla="*/ 0 w 772"/>
              <a:gd name="T69" fmla="*/ 0 h 38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772" h="384">
                <a:moveTo>
                  <a:pt x="0" y="0"/>
                </a:moveTo>
                <a:lnTo>
                  <a:pt x="0" y="28"/>
                </a:lnTo>
                <a:lnTo>
                  <a:pt x="56" y="36"/>
                </a:lnTo>
                <a:lnTo>
                  <a:pt x="107" y="46"/>
                </a:lnTo>
                <a:lnTo>
                  <a:pt x="153" y="57"/>
                </a:lnTo>
                <a:lnTo>
                  <a:pt x="200" y="68"/>
                </a:lnTo>
                <a:lnTo>
                  <a:pt x="242" y="80"/>
                </a:lnTo>
                <a:lnTo>
                  <a:pt x="275" y="91"/>
                </a:lnTo>
                <a:lnTo>
                  <a:pt x="307" y="101"/>
                </a:lnTo>
                <a:lnTo>
                  <a:pt x="344" y="114"/>
                </a:lnTo>
                <a:lnTo>
                  <a:pt x="375" y="129"/>
                </a:lnTo>
                <a:lnTo>
                  <a:pt x="411" y="149"/>
                </a:lnTo>
                <a:lnTo>
                  <a:pt x="440" y="165"/>
                </a:lnTo>
                <a:lnTo>
                  <a:pt x="469" y="182"/>
                </a:lnTo>
                <a:lnTo>
                  <a:pt x="497" y="202"/>
                </a:lnTo>
                <a:lnTo>
                  <a:pt x="530" y="225"/>
                </a:lnTo>
                <a:lnTo>
                  <a:pt x="567" y="251"/>
                </a:lnTo>
                <a:lnTo>
                  <a:pt x="588" y="270"/>
                </a:lnTo>
                <a:lnTo>
                  <a:pt x="610" y="290"/>
                </a:lnTo>
                <a:lnTo>
                  <a:pt x="631" y="310"/>
                </a:lnTo>
                <a:lnTo>
                  <a:pt x="651" y="328"/>
                </a:lnTo>
                <a:lnTo>
                  <a:pt x="675" y="359"/>
                </a:lnTo>
                <a:lnTo>
                  <a:pt x="690" y="383"/>
                </a:lnTo>
                <a:lnTo>
                  <a:pt x="771" y="376"/>
                </a:lnTo>
                <a:lnTo>
                  <a:pt x="744" y="334"/>
                </a:lnTo>
                <a:lnTo>
                  <a:pt x="704" y="290"/>
                </a:lnTo>
                <a:lnTo>
                  <a:pt x="663" y="253"/>
                </a:lnTo>
                <a:lnTo>
                  <a:pt x="610" y="213"/>
                </a:lnTo>
                <a:lnTo>
                  <a:pt x="538" y="156"/>
                </a:lnTo>
                <a:lnTo>
                  <a:pt x="457" y="109"/>
                </a:lnTo>
                <a:lnTo>
                  <a:pt x="373" y="68"/>
                </a:lnTo>
                <a:lnTo>
                  <a:pt x="297" y="43"/>
                </a:lnTo>
                <a:lnTo>
                  <a:pt x="203" y="19"/>
                </a:lnTo>
                <a:lnTo>
                  <a:pt x="126" y="1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Freeform 15"/>
          <p:cNvSpPr>
            <a:spLocks/>
          </p:cNvSpPr>
          <p:nvPr/>
        </p:nvSpPr>
        <p:spPr bwMode="auto">
          <a:xfrm>
            <a:off x="7524750" y="2768600"/>
            <a:ext cx="630238" cy="433388"/>
          </a:xfrm>
          <a:custGeom>
            <a:avLst/>
            <a:gdLst>
              <a:gd name="T0" fmla="*/ 0 w 397"/>
              <a:gd name="T1" fmla="*/ 2147483647 h 273"/>
              <a:gd name="T2" fmla="*/ 0 w 397"/>
              <a:gd name="T3" fmla="*/ 2147483647 h 273"/>
              <a:gd name="T4" fmla="*/ 2147483647 w 397"/>
              <a:gd name="T5" fmla="*/ 2147483647 h 273"/>
              <a:gd name="T6" fmla="*/ 2147483647 w 397"/>
              <a:gd name="T7" fmla="*/ 2147483647 h 273"/>
              <a:gd name="T8" fmla="*/ 2147483647 w 397"/>
              <a:gd name="T9" fmla="*/ 2147483647 h 273"/>
              <a:gd name="T10" fmla="*/ 2147483647 w 397"/>
              <a:gd name="T11" fmla="*/ 2147483647 h 273"/>
              <a:gd name="T12" fmla="*/ 2147483647 w 397"/>
              <a:gd name="T13" fmla="*/ 2147483647 h 273"/>
              <a:gd name="T14" fmla="*/ 2147483647 w 397"/>
              <a:gd name="T15" fmla="*/ 2147483647 h 273"/>
              <a:gd name="T16" fmla="*/ 2147483647 w 397"/>
              <a:gd name="T17" fmla="*/ 2147483647 h 273"/>
              <a:gd name="T18" fmla="*/ 2147483647 w 397"/>
              <a:gd name="T19" fmla="*/ 2147483647 h 273"/>
              <a:gd name="T20" fmla="*/ 2147483647 w 397"/>
              <a:gd name="T21" fmla="*/ 2147483647 h 273"/>
              <a:gd name="T22" fmla="*/ 2147483647 w 397"/>
              <a:gd name="T23" fmla="*/ 2147483647 h 273"/>
              <a:gd name="T24" fmla="*/ 2147483647 w 397"/>
              <a:gd name="T25" fmla="*/ 2147483647 h 273"/>
              <a:gd name="T26" fmla="*/ 2147483647 w 397"/>
              <a:gd name="T27" fmla="*/ 2147483647 h 273"/>
              <a:gd name="T28" fmla="*/ 2147483647 w 397"/>
              <a:gd name="T29" fmla="*/ 2147483647 h 273"/>
              <a:gd name="T30" fmla="*/ 2147483647 w 397"/>
              <a:gd name="T31" fmla="*/ 2147483647 h 273"/>
              <a:gd name="T32" fmla="*/ 2147483647 w 397"/>
              <a:gd name="T33" fmla="*/ 2147483647 h 273"/>
              <a:gd name="T34" fmla="*/ 2147483647 w 397"/>
              <a:gd name="T35" fmla="*/ 0 h 273"/>
              <a:gd name="T36" fmla="*/ 2147483647 w 397"/>
              <a:gd name="T37" fmla="*/ 2147483647 h 273"/>
              <a:gd name="T38" fmla="*/ 2147483647 w 397"/>
              <a:gd name="T39" fmla="*/ 2147483647 h 273"/>
              <a:gd name="T40" fmla="*/ 2147483647 w 397"/>
              <a:gd name="T41" fmla="*/ 2147483647 h 273"/>
              <a:gd name="T42" fmla="*/ 2147483647 w 397"/>
              <a:gd name="T43" fmla="*/ 2147483647 h 273"/>
              <a:gd name="T44" fmla="*/ 2147483647 w 397"/>
              <a:gd name="T45" fmla="*/ 2147483647 h 273"/>
              <a:gd name="T46" fmla="*/ 2147483647 w 397"/>
              <a:gd name="T47" fmla="*/ 2147483647 h 273"/>
              <a:gd name="T48" fmla="*/ 0 w 397"/>
              <a:gd name="T49" fmla="*/ 2147483647 h 273"/>
              <a:gd name="T50" fmla="*/ 0 w 397"/>
              <a:gd name="T51" fmla="*/ 2147483647 h 273"/>
              <a:gd name="T52" fmla="*/ 0 w 397"/>
              <a:gd name="T53" fmla="*/ 2147483647 h 273"/>
              <a:gd name="T54" fmla="*/ 0 w 397"/>
              <a:gd name="T55" fmla="*/ 2147483647 h 27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7" h="273">
                <a:moveTo>
                  <a:pt x="0" y="210"/>
                </a:moveTo>
                <a:lnTo>
                  <a:pt x="0" y="272"/>
                </a:lnTo>
                <a:lnTo>
                  <a:pt x="16" y="256"/>
                </a:lnTo>
                <a:lnTo>
                  <a:pt x="33" y="240"/>
                </a:lnTo>
                <a:lnTo>
                  <a:pt x="57" y="223"/>
                </a:lnTo>
                <a:lnTo>
                  <a:pt x="86" y="204"/>
                </a:lnTo>
                <a:lnTo>
                  <a:pt x="114" y="183"/>
                </a:lnTo>
                <a:lnTo>
                  <a:pt x="143" y="162"/>
                </a:lnTo>
                <a:lnTo>
                  <a:pt x="169" y="145"/>
                </a:lnTo>
                <a:lnTo>
                  <a:pt x="193" y="130"/>
                </a:lnTo>
                <a:lnTo>
                  <a:pt x="220" y="117"/>
                </a:lnTo>
                <a:lnTo>
                  <a:pt x="247" y="103"/>
                </a:lnTo>
                <a:lnTo>
                  <a:pt x="280" y="88"/>
                </a:lnTo>
                <a:lnTo>
                  <a:pt x="310" y="77"/>
                </a:lnTo>
                <a:lnTo>
                  <a:pt x="340" y="67"/>
                </a:lnTo>
                <a:lnTo>
                  <a:pt x="372" y="56"/>
                </a:lnTo>
                <a:lnTo>
                  <a:pt x="396" y="47"/>
                </a:lnTo>
                <a:lnTo>
                  <a:pt x="396" y="0"/>
                </a:lnTo>
                <a:lnTo>
                  <a:pt x="352" y="9"/>
                </a:lnTo>
                <a:lnTo>
                  <a:pt x="289" y="31"/>
                </a:lnTo>
                <a:lnTo>
                  <a:pt x="208" y="57"/>
                </a:lnTo>
                <a:lnTo>
                  <a:pt x="149" y="86"/>
                </a:lnTo>
                <a:lnTo>
                  <a:pt x="94" y="127"/>
                </a:lnTo>
                <a:lnTo>
                  <a:pt x="40" y="162"/>
                </a:lnTo>
                <a:lnTo>
                  <a:pt x="0" y="196"/>
                </a:lnTo>
                <a:lnTo>
                  <a:pt x="0" y="271"/>
                </a:lnTo>
                <a:lnTo>
                  <a:pt x="0" y="269"/>
                </a:lnTo>
                <a:lnTo>
                  <a:pt x="0" y="21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7" name="Freeform 16"/>
          <p:cNvSpPr>
            <a:spLocks/>
          </p:cNvSpPr>
          <p:nvPr/>
        </p:nvSpPr>
        <p:spPr bwMode="auto">
          <a:xfrm>
            <a:off x="6757988" y="2933700"/>
            <a:ext cx="754062" cy="266700"/>
          </a:xfrm>
          <a:custGeom>
            <a:avLst/>
            <a:gdLst>
              <a:gd name="T0" fmla="*/ 0 w 475"/>
              <a:gd name="T1" fmla="*/ 0 h 168"/>
              <a:gd name="T2" fmla="*/ 0 w 475"/>
              <a:gd name="T3" fmla="*/ 2147483647 h 168"/>
              <a:gd name="T4" fmla="*/ 2147483647 w 475"/>
              <a:gd name="T5" fmla="*/ 2147483647 h 168"/>
              <a:gd name="T6" fmla="*/ 2147483647 w 475"/>
              <a:gd name="T7" fmla="*/ 2147483647 h 168"/>
              <a:gd name="T8" fmla="*/ 2147483647 w 475"/>
              <a:gd name="T9" fmla="*/ 2147483647 h 168"/>
              <a:gd name="T10" fmla="*/ 2147483647 w 475"/>
              <a:gd name="T11" fmla="*/ 2147483647 h 168"/>
              <a:gd name="T12" fmla="*/ 2147483647 w 475"/>
              <a:gd name="T13" fmla="*/ 2147483647 h 168"/>
              <a:gd name="T14" fmla="*/ 2147483647 w 475"/>
              <a:gd name="T15" fmla="*/ 2147483647 h 168"/>
              <a:gd name="T16" fmla="*/ 2147483647 w 475"/>
              <a:gd name="T17" fmla="*/ 2147483647 h 168"/>
              <a:gd name="T18" fmla="*/ 2147483647 w 475"/>
              <a:gd name="T19" fmla="*/ 2147483647 h 168"/>
              <a:gd name="T20" fmla="*/ 2147483647 w 475"/>
              <a:gd name="T21" fmla="*/ 2147483647 h 168"/>
              <a:gd name="T22" fmla="*/ 2147483647 w 475"/>
              <a:gd name="T23" fmla="*/ 2147483647 h 168"/>
              <a:gd name="T24" fmla="*/ 2147483647 w 475"/>
              <a:gd name="T25" fmla="*/ 2147483647 h 168"/>
              <a:gd name="T26" fmla="*/ 2147483647 w 475"/>
              <a:gd name="T27" fmla="*/ 2147483647 h 168"/>
              <a:gd name="T28" fmla="*/ 2147483647 w 475"/>
              <a:gd name="T29" fmla="*/ 2147483647 h 168"/>
              <a:gd name="T30" fmla="*/ 2147483647 w 475"/>
              <a:gd name="T31" fmla="*/ 2147483647 h 168"/>
              <a:gd name="T32" fmla="*/ 2147483647 w 475"/>
              <a:gd name="T33" fmla="*/ 2147483647 h 168"/>
              <a:gd name="T34" fmla="*/ 2147483647 w 475"/>
              <a:gd name="T35" fmla="*/ 2147483647 h 168"/>
              <a:gd name="T36" fmla="*/ 2147483647 w 475"/>
              <a:gd name="T37" fmla="*/ 2147483647 h 168"/>
              <a:gd name="T38" fmla="*/ 2147483647 w 475"/>
              <a:gd name="T39" fmla="*/ 2147483647 h 168"/>
              <a:gd name="T40" fmla="*/ 2147483647 w 475"/>
              <a:gd name="T41" fmla="*/ 2147483647 h 168"/>
              <a:gd name="T42" fmla="*/ 2147483647 w 475"/>
              <a:gd name="T43" fmla="*/ 2147483647 h 168"/>
              <a:gd name="T44" fmla="*/ 2147483647 w 475"/>
              <a:gd name="T45" fmla="*/ 2147483647 h 168"/>
              <a:gd name="T46" fmla="*/ 2147483647 w 475"/>
              <a:gd name="T47" fmla="*/ 2147483647 h 168"/>
              <a:gd name="T48" fmla="*/ 0 w 475"/>
              <a:gd name="T49" fmla="*/ 0 h 16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75" h="168">
                <a:moveTo>
                  <a:pt x="0" y="0"/>
                </a:moveTo>
                <a:lnTo>
                  <a:pt x="0" y="51"/>
                </a:lnTo>
                <a:lnTo>
                  <a:pt x="31" y="55"/>
                </a:lnTo>
                <a:lnTo>
                  <a:pt x="62" y="60"/>
                </a:lnTo>
                <a:lnTo>
                  <a:pt x="92" y="66"/>
                </a:lnTo>
                <a:lnTo>
                  <a:pt x="123" y="71"/>
                </a:lnTo>
                <a:lnTo>
                  <a:pt x="158" y="78"/>
                </a:lnTo>
                <a:lnTo>
                  <a:pt x="196" y="86"/>
                </a:lnTo>
                <a:lnTo>
                  <a:pt x="245" y="97"/>
                </a:lnTo>
                <a:lnTo>
                  <a:pt x="291" y="106"/>
                </a:lnTo>
                <a:lnTo>
                  <a:pt x="322" y="114"/>
                </a:lnTo>
                <a:lnTo>
                  <a:pt x="359" y="125"/>
                </a:lnTo>
                <a:lnTo>
                  <a:pt x="398" y="138"/>
                </a:lnTo>
                <a:lnTo>
                  <a:pt x="433" y="151"/>
                </a:lnTo>
                <a:lnTo>
                  <a:pt x="459" y="160"/>
                </a:lnTo>
                <a:lnTo>
                  <a:pt x="474" y="167"/>
                </a:lnTo>
                <a:lnTo>
                  <a:pt x="474" y="103"/>
                </a:lnTo>
                <a:lnTo>
                  <a:pt x="444" y="87"/>
                </a:lnTo>
                <a:lnTo>
                  <a:pt x="385" y="65"/>
                </a:lnTo>
                <a:lnTo>
                  <a:pt x="316" y="42"/>
                </a:lnTo>
                <a:lnTo>
                  <a:pt x="253" y="30"/>
                </a:lnTo>
                <a:lnTo>
                  <a:pt x="182" y="15"/>
                </a:lnTo>
                <a:lnTo>
                  <a:pt x="111" y="4"/>
                </a:lnTo>
                <a:lnTo>
                  <a:pt x="60" y="1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Freeform 17"/>
          <p:cNvSpPr>
            <a:spLocks/>
          </p:cNvSpPr>
          <p:nvPr/>
        </p:nvSpPr>
        <p:spPr bwMode="auto">
          <a:xfrm>
            <a:off x="6029325" y="2266950"/>
            <a:ext cx="2125663" cy="831850"/>
          </a:xfrm>
          <a:custGeom>
            <a:avLst/>
            <a:gdLst>
              <a:gd name="T0" fmla="*/ 2147483647 w 1339"/>
              <a:gd name="T1" fmla="*/ 0 h 524"/>
              <a:gd name="T2" fmla="*/ 2147483647 w 1339"/>
              <a:gd name="T3" fmla="*/ 0 h 524"/>
              <a:gd name="T4" fmla="*/ 2147483647 w 1339"/>
              <a:gd name="T5" fmla="*/ 2147483647 h 524"/>
              <a:gd name="T6" fmla="*/ 2147483647 w 1339"/>
              <a:gd name="T7" fmla="*/ 2147483647 h 524"/>
              <a:gd name="T8" fmla="*/ 2147483647 w 1339"/>
              <a:gd name="T9" fmla="*/ 2147483647 h 524"/>
              <a:gd name="T10" fmla="*/ 2147483647 w 1339"/>
              <a:gd name="T11" fmla="*/ 2147483647 h 524"/>
              <a:gd name="T12" fmla="*/ 2147483647 w 1339"/>
              <a:gd name="T13" fmla="*/ 2147483647 h 524"/>
              <a:gd name="T14" fmla="*/ 2147483647 w 1339"/>
              <a:gd name="T15" fmla="*/ 2147483647 h 524"/>
              <a:gd name="T16" fmla="*/ 2147483647 w 1339"/>
              <a:gd name="T17" fmla="*/ 2147483647 h 524"/>
              <a:gd name="T18" fmla="*/ 2147483647 w 1339"/>
              <a:gd name="T19" fmla="*/ 2147483647 h 524"/>
              <a:gd name="T20" fmla="*/ 2147483647 w 1339"/>
              <a:gd name="T21" fmla="*/ 2147483647 h 524"/>
              <a:gd name="T22" fmla="*/ 2147483647 w 1339"/>
              <a:gd name="T23" fmla="*/ 2147483647 h 524"/>
              <a:gd name="T24" fmla="*/ 2147483647 w 1339"/>
              <a:gd name="T25" fmla="*/ 2147483647 h 524"/>
              <a:gd name="T26" fmla="*/ 2147483647 w 1339"/>
              <a:gd name="T27" fmla="*/ 2147483647 h 524"/>
              <a:gd name="T28" fmla="*/ 2147483647 w 1339"/>
              <a:gd name="T29" fmla="*/ 2147483647 h 524"/>
              <a:gd name="T30" fmla="*/ 2147483647 w 1339"/>
              <a:gd name="T31" fmla="*/ 2147483647 h 524"/>
              <a:gd name="T32" fmla="*/ 2147483647 w 1339"/>
              <a:gd name="T33" fmla="*/ 2147483647 h 524"/>
              <a:gd name="T34" fmla="*/ 2147483647 w 1339"/>
              <a:gd name="T35" fmla="*/ 2147483647 h 524"/>
              <a:gd name="T36" fmla="*/ 2147483647 w 1339"/>
              <a:gd name="T37" fmla="*/ 2147483647 h 524"/>
              <a:gd name="T38" fmla="*/ 2147483647 w 1339"/>
              <a:gd name="T39" fmla="*/ 2147483647 h 524"/>
              <a:gd name="T40" fmla="*/ 2147483647 w 1339"/>
              <a:gd name="T41" fmla="*/ 2147483647 h 524"/>
              <a:gd name="T42" fmla="*/ 2147483647 w 1339"/>
              <a:gd name="T43" fmla="*/ 2147483647 h 524"/>
              <a:gd name="T44" fmla="*/ 2147483647 w 1339"/>
              <a:gd name="T45" fmla="*/ 2147483647 h 524"/>
              <a:gd name="T46" fmla="*/ 2147483647 w 1339"/>
              <a:gd name="T47" fmla="*/ 2147483647 h 524"/>
              <a:gd name="T48" fmla="*/ 2147483647 w 1339"/>
              <a:gd name="T49" fmla="*/ 2147483647 h 524"/>
              <a:gd name="T50" fmla="*/ 2147483647 w 1339"/>
              <a:gd name="T51" fmla="*/ 2147483647 h 524"/>
              <a:gd name="T52" fmla="*/ 2147483647 w 1339"/>
              <a:gd name="T53" fmla="*/ 2147483647 h 524"/>
              <a:gd name="T54" fmla="*/ 2147483647 w 1339"/>
              <a:gd name="T55" fmla="*/ 2147483647 h 524"/>
              <a:gd name="T56" fmla="*/ 2147483647 w 1339"/>
              <a:gd name="T57" fmla="*/ 2147483647 h 524"/>
              <a:gd name="T58" fmla="*/ 2147483647 w 1339"/>
              <a:gd name="T59" fmla="*/ 2147483647 h 524"/>
              <a:gd name="T60" fmla="*/ 2147483647 w 1339"/>
              <a:gd name="T61" fmla="*/ 2147483647 h 524"/>
              <a:gd name="T62" fmla="*/ 2147483647 w 1339"/>
              <a:gd name="T63" fmla="*/ 2147483647 h 524"/>
              <a:gd name="T64" fmla="*/ 2147483647 w 1339"/>
              <a:gd name="T65" fmla="*/ 2147483647 h 524"/>
              <a:gd name="T66" fmla="*/ 2147483647 w 1339"/>
              <a:gd name="T67" fmla="*/ 2147483647 h 524"/>
              <a:gd name="T68" fmla="*/ 2147483647 w 1339"/>
              <a:gd name="T69" fmla="*/ 2147483647 h 524"/>
              <a:gd name="T70" fmla="*/ 2147483647 w 1339"/>
              <a:gd name="T71" fmla="*/ 2147483647 h 524"/>
              <a:gd name="T72" fmla="*/ 2147483647 w 1339"/>
              <a:gd name="T73" fmla="*/ 2147483647 h 524"/>
              <a:gd name="T74" fmla="*/ 2147483647 w 1339"/>
              <a:gd name="T75" fmla="*/ 2147483647 h 524"/>
              <a:gd name="T76" fmla="*/ 2147483647 w 1339"/>
              <a:gd name="T77" fmla="*/ 2147483647 h 524"/>
              <a:gd name="T78" fmla="*/ 2147483647 w 1339"/>
              <a:gd name="T79" fmla="*/ 2147483647 h 524"/>
              <a:gd name="T80" fmla="*/ 2147483647 w 1339"/>
              <a:gd name="T81" fmla="*/ 2147483647 h 52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39" h="524">
                <a:moveTo>
                  <a:pt x="0" y="4"/>
                </a:moveTo>
                <a:lnTo>
                  <a:pt x="73" y="0"/>
                </a:lnTo>
                <a:lnTo>
                  <a:pt x="110" y="0"/>
                </a:lnTo>
                <a:lnTo>
                  <a:pt x="154" y="0"/>
                </a:lnTo>
                <a:lnTo>
                  <a:pt x="196" y="2"/>
                </a:lnTo>
                <a:lnTo>
                  <a:pt x="237" y="4"/>
                </a:lnTo>
                <a:lnTo>
                  <a:pt x="278" y="8"/>
                </a:lnTo>
                <a:lnTo>
                  <a:pt x="314" y="13"/>
                </a:lnTo>
                <a:lnTo>
                  <a:pt x="355" y="19"/>
                </a:lnTo>
                <a:lnTo>
                  <a:pt x="404" y="28"/>
                </a:lnTo>
                <a:lnTo>
                  <a:pt x="448" y="40"/>
                </a:lnTo>
                <a:lnTo>
                  <a:pt x="489" y="50"/>
                </a:lnTo>
                <a:lnTo>
                  <a:pt x="535" y="63"/>
                </a:lnTo>
                <a:lnTo>
                  <a:pt x="580" y="78"/>
                </a:lnTo>
                <a:lnTo>
                  <a:pt x="623" y="93"/>
                </a:lnTo>
                <a:lnTo>
                  <a:pt x="660" y="108"/>
                </a:lnTo>
                <a:lnTo>
                  <a:pt x="701" y="123"/>
                </a:lnTo>
                <a:lnTo>
                  <a:pt x="736" y="138"/>
                </a:lnTo>
                <a:lnTo>
                  <a:pt x="775" y="155"/>
                </a:lnTo>
                <a:lnTo>
                  <a:pt x="814" y="172"/>
                </a:lnTo>
                <a:lnTo>
                  <a:pt x="853" y="193"/>
                </a:lnTo>
                <a:lnTo>
                  <a:pt x="887" y="210"/>
                </a:lnTo>
                <a:lnTo>
                  <a:pt x="924" y="233"/>
                </a:lnTo>
                <a:lnTo>
                  <a:pt x="958" y="254"/>
                </a:lnTo>
                <a:lnTo>
                  <a:pt x="990" y="275"/>
                </a:lnTo>
                <a:lnTo>
                  <a:pt x="1016" y="298"/>
                </a:lnTo>
                <a:lnTo>
                  <a:pt x="1038" y="318"/>
                </a:lnTo>
                <a:lnTo>
                  <a:pt x="1055" y="338"/>
                </a:lnTo>
                <a:lnTo>
                  <a:pt x="1338" y="310"/>
                </a:lnTo>
                <a:lnTo>
                  <a:pt x="1298" y="325"/>
                </a:lnTo>
                <a:lnTo>
                  <a:pt x="1251" y="341"/>
                </a:lnTo>
                <a:lnTo>
                  <a:pt x="1216" y="354"/>
                </a:lnTo>
                <a:lnTo>
                  <a:pt x="1187" y="364"/>
                </a:lnTo>
                <a:lnTo>
                  <a:pt x="1157" y="376"/>
                </a:lnTo>
                <a:lnTo>
                  <a:pt x="1133" y="388"/>
                </a:lnTo>
                <a:lnTo>
                  <a:pt x="1109" y="400"/>
                </a:lnTo>
                <a:lnTo>
                  <a:pt x="1086" y="414"/>
                </a:lnTo>
                <a:lnTo>
                  <a:pt x="1063" y="430"/>
                </a:lnTo>
                <a:lnTo>
                  <a:pt x="1036" y="447"/>
                </a:lnTo>
                <a:lnTo>
                  <a:pt x="1009" y="467"/>
                </a:lnTo>
                <a:lnTo>
                  <a:pt x="985" y="484"/>
                </a:lnTo>
                <a:lnTo>
                  <a:pt x="958" y="505"/>
                </a:lnTo>
                <a:lnTo>
                  <a:pt x="936" y="523"/>
                </a:lnTo>
                <a:lnTo>
                  <a:pt x="915" y="515"/>
                </a:lnTo>
                <a:lnTo>
                  <a:pt x="892" y="505"/>
                </a:lnTo>
                <a:lnTo>
                  <a:pt x="868" y="497"/>
                </a:lnTo>
                <a:lnTo>
                  <a:pt x="841" y="488"/>
                </a:lnTo>
                <a:lnTo>
                  <a:pt x="813" y="479"/>
                </a:lnTo>
                <a:lnTo>
                  <a:pt x="787" y="472"/>
                </a:lnTo>
                <a:lnTo>
                  <a:pt x="761" y="467"/>
                </a:lnTo>
                <a:lnTo>
                  <a:pt x="733" y="460"/>
                </a:lnTo>
                <a:lnTo>
                  <a:pt x="703" y="454"/>
                </a:lnTo>
                <a:lnTo>
                  <a:pt x="672" y="447"/>
                </a:lnTo>
                <a:lnTo>
                  <a:pt x="644" y="442"/>
                </a:lnTo>
                <a:lnTo>
                  <a:pt x="616" y="436"/>
                </a:lnTo>
                <a:lnTo>
                  <a:pt x="586" y="432"/>
                </a:lnTo>
                <a:lnTo>
                  <a:pt x="557" y="427"/>
                </a:lnTo>
                <a:lnTo>
                  <a:pt x="531" y="422"/>
                </a:lnTo>
                <a:lnTo>
                  <a:pt x="499" y="418"/>
                </a:lnTo>
                <a:lnTo>
                  <a:pt x="455" y="414"/>
                </a:lnTo>
                <a:lnTo>
                  <a:pt x="748" y="374"/>
                </a:lnTo>
                <a:lnTo>
                  <a:pt x="729" y="344"/>
                </a:lnTo>
                <a:lnTo>
                  <a:pt x="706" y="321"/>
                </a:lnTo>
                <a:lnTo>
                  <a:pt x="664" y="278"/>
                </a:lnTo>
                <a:lnTo>
                  <a:pt x="640" y="260"/>
                </a:lnTo>
                <a:lnTo>
                  <a:pt x="616" y="241"/>
                </a:lnTo>
                <a:lnTo>
                  <a:pt x="572" y="208"/>
                </a:lnTo>
                <a:lnTo>
                  <a:pt x="545" y="189"/>
                </a:lnTo>
                <a:lnTo>
                  <a:pt x="514" y="166"/>
                </a:lnTo>
                <a:lnTo>
                  <a:pt x="485" y="149"/>
                </a:lnTo>
                <a:lnTo>
                  <a:pt x="460" y="134"/>
                </a:lnTo>
                <a:lnTo>
                  <a:pt x="436" y="119"/>
                </a:lnTo>
                <a:lnTo>
                  <a:pt x="406" y="104"/>
                </a:lnTo>
                <a:lnTo>
                  <a:pt x="374" y="90"/>
                </a:lnTo>
                <a:lnTo>
                  <a:pt x="342" y="78"/>
                </a:lnTo>
                <a:lnTo>
                  <a:pt x="311" y="65"/>
                </a:lnTo>
                <a:lnTo>
                  <a:pt x="273" y="53"/>
                </a:lnTo>
                <a:lnTo>
                  <a:pt x="237" y="44"/>
                </a:lnTo>
                <a:lnTo>
                  <a:pt x="196" y="36"/>
                </a:lnTo>
                <a:lnTo>
                  <a:pt x="156" y="28"/>
                </a:lnTo>
                <a:lnTo>
                  <a:pt x="115" y="21"/>
                </a:lnTo>
                <a:lnTo>
                  <a:pt x="71" y="15"/>
                </a:lnTo>
                <a:lnTo>
                  <a:pt x="0" y="4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7" name="Rectangle 9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One-Way ANOVA</a:t>
            </a:r>
            <a:r>
              <a:rPr lang="en-US" sz="4000" smtClean="0"/>
              <a:t> </a:t>
            </a:r>
            <a:br>
              <a:rPr lang="en-US" sz="4000" smtClean="0"/>
            </a:br>
            <a:r>
              <a:rPr lang="en-US" smtClean="0"/>
              <a:t>Partitions Total Variation</a:t>
            </a:r>
          </a:p>
        </p:txBody>
      </p:sp>
      <p:sp>
        <p:nvSpPr>
          <p:cNvPr id="21507" name="Rectangle 14"/>
          <p:cNvSpPr>
            <a:spLocks noGrp="1" noChangeArrowheads="1"/>
          </p:cNvSpPr>
          <p:nvPr>
            <p:ph sz="half" idx="1"/>
          </p:nvPr>
        </p:nvSpPr>
        <p:spPr>
          <a:xfrm>
            <a:off x="304800" y="4648200"/>
            <a:ext cx="4114800" cy="19812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7338" indent="-287338" eaLnBrk="1" hangingPunct="1">
              <a:spcBef>
                <a:spcPct val="10000"/>
              </a:spcBef>
              <a:buFont typeface="Wingdings" pitchFamily="2" charset="2"/>
              <a:buNone/>
            </a:pPr>
            <a:r>
              <a:rPr lang="en-US" altLang="en-US" sz="2400" smtClean="0"/>
              <a:t>Sum of Squares Among</a:t>
            </a:r>
          </a:p>
          <a:p>
            <a:pPr marL="287338" indent="-287338" eaLnBrk="1" hangingPunct="1">
              <a:spcBef>
                <a:spcPct val="10000"/>
              </a:spcBef>
              <a:buFont typeface="Wingdings" pitchFamily="2" charset="2"/>
              <a:buNone/>
            </a:pPr>
            <a:r>
              <a:rPr lang="en-US" altLang="en-US" sz="2400" smtClean="0"/>
              <a:t>Sum of Squares Between</a:t>
            </a:r>
          </a:p>
          <a:p>
            <a:pPr marL="287338" indent="-287338" eaLnBrk="1" hangingPunct="1">
              <a:spcBef>
                <a:spcPct val="10000"/>
              </a:spcBef>
              <a:buFont typeface="Wingdings" pitchFamily="2" charset="2"/>
              <a:buNone/>
            </a:pPr>
            <a:r>
              <a:rPr lang="en-US" altLang="en-US" sz="2400" smtClean="0"/>
              <a:t>Sum of Squares Treatment</a:t>
            </a:r>
          </a:p>
          <a:p>
            <a:pPr marL="287338" indent="-287338" eaLnBrk="1" hangingPunct="1">
              <a:spcBef>
                <a:spcPct val="10000"/>
              </a:spcBef>
              <a:buFont typeface="Wingdings" pitchFamily="2" charset="2"/>
              <a:buNone/>
            </a:pPr>
            <a:r>
              <a:rPr lang="en-US" altLang="en-US" sz="2400" smtClean="0"/>
              <a:t>Among Groups Variation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174B4-37C7-4A42-9B6C-DE93E54DC56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1509" name="Freeform 2"/>
          <p:cNvSpPr>
            <a:spLocks/>
          </p:cNvSpPr>
          <p:nvPr/>
        </p:nvSpPr>
        <p:spPr bwMode="auto">
          <a:xfrm>
            <a:off x="2055813" y="2271713"/>
            <a:ext cx="1223962" cy="609600"/>
          </a:xfrm>
          <a:custGeom>
            <a:avLst/>
            <a:gdLst>
              <a:gd name="T0" fmla="*/ 2147483647 w 771"/>
              <a:gd name="T1" fmla="*/ 0 h 384"/>
              <a:gd name="T2" fmla="*/ 2147483647 w 771"/>
              <a:gd name="T3" fmla="*/ 2147483647 h 384"/>
              <a:gd name="T4" fmla="*/ 2147483647 w 771"/>
              <a:gd name="T5" fmla="*/ 2147483647 h 384"/>
              <a:gd name="T6" fmla="*/ 2147483647 w 771"/>
              <a:gd name="T7" fmla="*/ 2147483647 h 384"/>
              <a:gd name="T8" fmla="*/ 2147483647 w 771"/>
              <a:gd name="T9" fmla="*/ 2147483647 h 384"/>
              <a:gd name="T10" fmla="*/ 2147483647 w 771"/>
              <a:gd name="T11" fmla="*/ 2147483647 h 384"/>
              <a:gd name="T12" fmla="*/ 2147483647 w 771"/>
              <a:gd name="T13" fmla="*/ 2147483647 h 384"/>
              <a:gd name="T14" fmla="*/ 2147483647 w 771"/>
              <a:gd name="T15" fmla="*/ 2147483647 h 384"/>
              <a:gd name="T16" fmla="*/ 2147483647 w 771"/>
              <a:gd name="T17" fmla="*/ 2147483647 h 384"/>
              <a:gd name="T18" fmla="*/ 2147483647 w 771"/>
              <a:gd name="T19" fmla="*/ 2147483647 h 384"/>
              <a:gd name="T20" fmla="*/ 2147483647 w 771"/>
              <a:gd name="T21" fmla="*/ 2147483647 h 384"/>
              <a:gd name="T22" fmla="*/ 2147483647 w 771"/>
              <a:gd name="T23" fmla="*/ 2147483647 h 384"/>
              <a:gd name="T24" fmla="*/ 2147483647 w 771"/>
              <a:gd name="T25" fmla="*/ 2147483647 h 384"/>
              <a:gd name="T26" fmla="*/ 2147483647 w 771"/>
              <a:gd name="T27" fmla="*/ 2147483647 h 384"/>
              <a:gd name="T28" fmla="*/ 2147483647 w 771"/>
              <a:gd name="T29" fmla="*/ 2147483647 h 384"/>
              <a:gd name="T30" fmla="*/ 2147483647 w 771"/>
              <a:gd name="T31" fmla="*/ 2147483647 h 384"/>
              <a:gd name="T32" fmla="*/ 2147483647 w 771"/>
              <a:gd name="T33" fmla="*/ 2147483647 h 384"/>
              <a:gd name="T34" fmla="*/ 2147483647 w 771"/>
              <a:gd name="T35" fmla="*/ 2147483647 h 384"/>
              <a:gd name="T36" fmla="*/ 2147483647 w 771"/>
              <a:gd name="T37" fmla="*/ 2147483647 h 384"/>
              <a:gd name="T38" fmla="*/ 2147483647 w 771"/>
              <a:gd name="T39" fmla="*/ 2147483647 h 384"/>
              <a:gd name="T40" fmla="*/ 2147483647 w 771"/>
              <a:gd name="T41" fmla="*/ 2147483647 h 384"/>
              <a:gd name="T42" fmla="*/ 2147483647 w 771"/>
              <a:gd name="T43" fmla="*/ 2147483647 h 384"/>
              <a:gd name="T44" fmla="*/ 2147483647 w 771"/>
              <a:gd name="T45" fmla="*/ 2147483647 h 384"/>
              <a:gd name="T46" fmla="*/ 0 w 771"/>
              <a:gd name="T47" fmla="*/ 2147483647 h 384"/>
              <a:gd name="T48" fmla="*/ 2147483647 w 771"/>
              <a:gd name="T49" fmla="*/ 2147483647 h 384"/>
              <a:gd name="T50" fmla="*/ 2147483647 w 771"/>
              <a:gd name="T51" fmla="*/ 2147483647 h 384"/>
              <a:gd name="T52" fmla="*/ 2147483647 w 771"/>
              <a:gd name="T53" fmla="*/ 2147483647 h 384"/>
              <a:gd name="T54" fmla="*/ 2147483647 w 771"/>
              <a:gd name="T55" fmla="*/ 2147483647 h 384"/>
              <a:gd name="T56" fmla="*/ 2147483647 w 771"/>
              <a:gd name="T57" fmla="*/ 2147483647 h 384"/>
              <a:gd name="T58" fmla="*/ 2147483647 w 771"/>
              <a:gd name="T59" fmla="*/ 2147483647 h 384"/>
              <a:gd name="T60" fmla="*/ 2147483647 w 771"/>
              <a:gd name="T61" fmla="*/ 2147483647 h 384"/>
              <a:gd name="T62" fmla="*/ 2147483647 w 771"/>
              <a:gd name="T63" fmla="*/ 2147483647 h 384"/>
              <a:gd name="T64" fmla="*/ 2147483647 w 771"/>
              <a:gd name="T65" fmla="*/ 2147483647 h 384"/>
              <a:gd name="T66" fmla="*/ 2147483647 w 771"/>
              <a:gd name="T67" fmla="*/ 2147483647 h 384"/>
              <a:gd name="T68" fmla="*/ 2147483647 w 771"/>
              <a:gd name="T69" fmla="*/ 0 h 38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771" h="384">
                <a:moveTo>
                  <a:pt x="770" y="0"/>
                </a:moveTo>
                <a:lnTo>
                  <a:pt x="770" y="28"/>
                </a:lnTo>
                <a:lnTo>
                  <a:pt x="714" y="35"/>
                </a:lnTo>
                <a:lnTo>
                  <a:pt x="663" y="45"/>
                </a:lnTo>
                <a:lnTo>
                  <a:pt x="617" y="57"/>
                </a:lnTo>
                <a:lnTo>
                  <a:pt x="570" y="68"/>
                </a:lnTo>
                <a:lnTo>
                  <a:pt x="529" y="80"/>
                </a:lnTo>
                <a:lnTo>
                  <a:pt x="496" y="90"/>
                </a:lnTo>
                <a:lnTo>
                  <a:pt x="464" y="101"/>
                </a:lnTo>
                <a:lnTo>
                  <a:pt x="427" y="114"/>
                </a:lnTo>
                <a:lnTo>
                  <a:pt x="395" y="129"/>
                </a:lnTo>
                <a:lnTo>
                  <a:pt x="359" y="148"/>
                </a:lnTo>
                <a:lnTo>
                  <a:pt x="330" y="165"/>
                </a:lnTo>
                <a:lnTo>
                  <a:pt x="301" y="182"/>
                </a:lnTo>
                <a:lnTo>
                  <a:pt x="274" y="201"/>
                </a:lnTo>
                <a:lnTo>
                  <a:pt x="240" y="224"/>
                </a:lnTo>
                <a:lnTo>
                  <a:pt x="204" y="250"/>
                </a:lnTo>
                <a:lnTo>
                  <a:pt x="183" y="269"/>
                </a:lnTo>
                <a:lnTo>
                  <a:pt x="161" y="289"/>
                </a:lnTo>
                <a:lnTo>
                  <a:pt x="139" y="309"/>
                </a:lnTo>
                <a:lnTo>
                  <a:pt x="120" y="328"/>
                </a:lnTo>
                <a:lnTo>
                  <a:pt x="96" y="358"/>
                </a:lnTo>
                <a:lnTo>
                  <a:pt x="81" y="383"/>
                </a:lnTo>
                <a:lnTo>
                  <a:pt x="0" y="375"/>
                </a:lnTo>
                <a:lnTo>
                  <a:pt x="26" y="333"/>
                </a:lnTo>
                <a:lnTo>
                  <a:pt x="67" y="289"/>
                </a:lnTo>
                <a:lnTo>
                  <a:pt x="108" y="252"/>
                </a:lnTo>
                <a:lnTo>
                  <a:pt x="161" y="212"/>
                </a:lnTo>
                <a:lnTo>
                  <a:pt x="233" y="156"/>
                </a:lnTo>
                <a:lnTo>
                  <a:pt x="313" y="108"/>
                </a:lnTo>
                <a:lnTo>
                  <a:pt x="398" y="68"/>
                </a:lnTo>
                <a:lnTo>
                  <a:pt x="473" y="43"/>
                </a:lnTo>
                <a:lnTo>
                  <a:pt x="568" y="19"/>
                </a:lnTo>
                <a:lnTo>
                  <a:pt x="644" y="9"/>
                </a:lnTo>
                <a:lnTo>
                  <a:pt x="770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0" name="Freeform 3"/>
          <p:cNvSpPr>
            <a:spLocks/>
          </p:cNvSpPr>
          <p:nvPr/>
        </p:nvSpPr>
        <p:spPr bwMode="auto">
          <a:xfrm>
            <a:off x="1157288" y="2768600"/>
            <a:ext cx="630237" cy="433388"/>
          </a:xfrm>
          <a:custGeom>
            <a:avLst/>
            <a:gdLst>
              <a:gd name="T0" fmla="*/ 2147483647 w 397"/>
              <a:gd name="T1" fmla="*/ 2147483647 h 273"/>
              <a:gd name="T2" fmla="*/ 2147483647 w 397"/>
              <a:gd name="T3" fmla="*/ 2147483647 h 273"/>
              <a:gd name="T4" fmla="*/ 2147483647 w 397"/>
              <a:gd name="T5" fmla="*/ 2147483647 h 273"/>
              <a:gd name="T6" fmla="*/ 2147483647 w 397"/>
              <a:gd name="T7" fmla="*/ 2147483647 h 273"/>
              <a:gd name="T8" fmla="*/ 2147483647 w 397"/>
              <a:gd name="T9" fmla="*/ 2147483647 h 273"/>
              <a:gd name="T10" fmla="*/ 2147483647 w 397"/>
              <a:gd name="T11" fmla="*/ 2147483647 h 273"/>
              <a:gd name="T12" fmla="*/ 2147483647 w 397"/>
              <a:gd name="T13" fmla="*/ 2147483647 h 273"/>
              <a:gd name="T14" fmla="*/ 2147483647 w 397"/>
              <a:gd name="T15" fmla="*/ 2147483647 h 273"/>
              <a:gd name="T16" fmla="*/ 2147483647 w 397"/>
              <a:gd name="T17" fmla="*/ 2147483647 h 273"/>
              <a:gd name="T18" fmla="*/ 2147483647 w 397"/>
              <a:gd name="T19" fmla="*/ 2147483647 h 273"/>
              <a:gd name="T20" fmla="*/ 2147483647 w 397"/>
              <a:gd name="T21" fmla="*/ 2147483647 h 273"/>
              <a:gd name="T22" fmla="*/ 2147483647 w 397"/>
              <a:gd name="T23" fmla="*/ 2147483647 h 273"/>
              <a:gd name="T24" fmla="*/ 2147483647 w 397"/>
              <a:gd name="T25" fmla="*/ 2147483647 h 273"/>
              <a:gd name="T26" fmla="*/ 2147483647 w 397"/>
              <a:gd name="T27" fmla="*/ 2147483647 h 273"/>
              <a:gd name="T28" fmla="*/ 2147483647 w 397"/>
              <a:gd name="T29" fmla="*/ 2147483647 h 273"/>
              <a:gd name="T30" fmla="*/ 2147483647 w 397"/>
              <a:gd name="T31" fmla="*/ 2147483647 h 273"/>
              <a:gd name="T32" fmla="*/ 0 w 397"/>
              <a:gd name="T33" fmla="*/ 2147483647 h 273"/>
              <a:gd name="T34" fmla="*/ 0 w 397"/>
              <a:gd name="T35" fmla="*/ 0 h 273"/>
              <a:gd name="T36" fmla="*/ 2147483647 w 397"/>
              <a:gd name="T37" fmla="*/ 2147483647 h 273"/>
              <a:gd name="T38" fmla="*/ 2147483647 w 397"/>
              <a:gd name="T39" fmla="*/ 2147483647 h 273"/>
              <a:gd name="T40" fmla="*/ 2147483647 w 397"/>
              <a:gd name="T41" fmla="*/ 2147483647 h 273"/>
              <a:gd name="T42" fmla="*/ 2147483647 w 397"/>
              <a:gd name="T43" fmla="*/ 2147483647 h 273"/>
              <a:gd name="T44" fmla="*/ 2147483647 w 397"/>
              <a:gd name="T45" fmla="*/ 2147483647 h 273"/>
              <a:gd name="T46" fmla="*/ 2147483647 w 397"/>
              <a:gd name="T47" fmla="*/ 2147483647 h 273"/>
              <a:gd name="T48" fmla="*/ 2147483647 w 397"/>
              <a:gd name="T49" fmla="*/ 2147483647 h 273"/>
              <a:gd name="T50" fmla="*/ 2147483647 w 397"/>
              <a:gd name="T51" fmla="*/ 2147483647 h 273"/>
              <a:gd name="T52" fmla="*/ 2147483647 w 397"/>
              <a:gd name="T53" fmla="*/ 2147483647 h 273"/>
              <a:gd name="T54" fmla="*/ 2147483647 w 397"/>
              <a:gd name="T55" fmla="*/ 2147483647 h 27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7" h="273">
                <a:moveTo>
                  <a:pt x="396" y="211"/>
                </a:moveTo>
                <a:lnTo>
                  <a:pt x="396" y="272"/>
                </a:lnTo>
                <a:lnTo>
                  <a:pt x="379" y="256"/>
                </a:lnTo>
                <a:lnTo>
                  <a:pt x="362" y="240"/>
                </a:lnTo>
                <a:lnTo>
                  <a:pt x="338" y="223"/>
                </a:lnTo>
                <a:lnTo>
                  <a:pt x="310" y="204"/>
                </a:lnTo>
                <a:lnTo>
                  <a:pt x="282" y="183"/>
                </a:lnTo>
                <a:lnTo>
                  <a:pt x="253" y="162"/>
                </a:lnTo>
                <a:lnTo>
                  <a:pt x="226" y="146"/>
                </a:lnTo>
                <a:lnTo>
                  <a:pt x="202" y="131"/>
                </a:lnTo>
                <a:lnTo>
                  <a:pt x="176" y="117"/>
                </a:lnTo>
                <a:lnTo>
                  <a:pt x="149" y="103"/>
                </a:lnTo>
                <a:lnTo>
                  <a:pt x="116" y="89"/>
                </a:lnTo>
                <a:lnTo>
                  <a:pt x="86" y="77"/>
                </a:lnTo>
                <a:lnTo>
                  <a:pt x="56" y="68"/>
                </a:lnTo>
                <a:lnTo>
                  <a:pt x="24" y="56"/>
                </a:lnTo>
                <a:lnTo>
                  <a:pt x="0" y="47"/>
                </a:lnTo>
                <a:lnTo>
                  <a:pt x="0" y="0"/>
                </a:lnTo>
                <a:lnTo>
                  <a:pt x="43" y="10"/>
                </a:lnTo>
                <a:lnTo>
                  <a:pt x="107" y="31"/>
                </a:lnTo>
                <a:lnTo>
                  <a:pt x="188" y="58"/>
                </a:lnTo>
                <a:lnTo>
                  <a:pt x="247" y="87"/>
                </a:lnTo>
                <a:lnTo>
                  <a:pt x="302" y="128"/>
                </a:lnTo>
                <a:lnTo>
                  <a:pt x="356" y="162"/>
                </a:lnTo>
                <a:lnTo>
                  <a:pt x="396" y="196"/>
                </a:lnTo>
                <a:lnTo>
                  <a:pt x="396" y="271"/>
                </a:lnTo>
                <a:lnTo>
                  <a:pt x="396" y="270"/>
                </a:lnTo>
                <a:lnTo>
                  <a:pt x="396" y="211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Freeform 4"/>
          <p:cNvSpPr>
            <a:spLocks/>
          </p:cNvSpPr>
          <p:nvPr/>
        </p:nvSpPr>
        <p:spPr bwMode="auto">
          <a:xfrm>
            <a:off x="1798638" y="2935288"/>
            <a:ext cx="755650" cy="265112"/>
          </a:xfrm>
          <a:custGeom>
            <a:avLst/>
            <a:gdLst>
              <a:gd name="T0" fmla="*/ 2147483647 w 476"/>
              <a:gd name="T1" fmla="*/ 0 h 167"/>
              <a:gd name="T2" fmla="*/ 2147483647 w 476"/>
              <a:gd name="T3" fmla="*/ 2147483647 h 167"/>
              <a:gd name="T4" fmla="*/ 2147483647 w 476"/>
              <a:gd name="T5" fmla="*/ 2147483647 h 167"/>
              <a:gd name="T6" fmla="*/ 2147483647 w 476"/>
              <a:gd name="T7" fmla="*/ 2147483647 h 167"/>
              <a:gd name="T8" fmla="*/ 2147483647 w 476"/>
              <a:gd name="T9" fmla="*/ 2147483647 h 167"/>
              <a:gd name="T10" fmla="*/ 2147483647 w 476"/>
              <a:gd name="T11" fmla="*/ 2147483647 h 167"/>
              <a:gd name="T12" fmla="*/ 2147483647 w 476"/>
              <a:gd name="T13" fmla="*/ 2147483647 h 167"/>
              <a:gd name="T14" fmla="*/ 2147483647 w 476"/>
              <a:gd name="T15" fmla="*/ 2147483647 h 167"/>
              <a:gd name="T16" fmla="*/ 2147483647 w 476"/>
              <a:gd name="T17" fmla="*/ 2147483647 h 167"/>
              <a:gd name="T18" fmla="*/ 2147483647 w 476"/>
              <a:gd name="T19" fmla="*/ 2147483647 h 167"/>
              <a:gd name="T20" fmla="*/ 2147483647 w 476"/>
              <a:gd name="T21" fmla="*/ 2147483647 h 167"/>
              <a:gd name="T22" fmla="*/ 2147483647 w 476"/>
              <a:gd name="T23" fmla="*/ 2147483647 h 167"/>
              <a:gd name="T24" fmla="*/ 2147483647 w 476"/>
              <a:gd name="T25" fmla="*/ 2147483647 h 167"/>
              <a:gd name="T26" fmla="*/ 2147483647 w 476"/>
              <a:gd name="T27" fmla="*/ 2147483647 h 167"/>
              <a:gd name="T28" fmla="*/ 2147483647 w 476"/>
              <a:gd name="T29" fmla="*/ 2147483647 h 167"/>
              <a:gd name="T30" fmla="*/ 0 w 476"/>
              <a:gd name="T31" fmla="*/ 2147483647 h 167"/>
              <a:gd name="T32" fmla="*/ 0 w 476"/>
              <a:gd name="T33" fmla="*/ 2147483647 h 167"/>
              <a:gd name="T34" fmla="*/ 2147483647 w 476"/>
              <a:gd name="T35" fmla="*/ 2147483647 h 167"/>
              <a:gd name="T36" fmla="*/ 2147483647 w 476"/>
              <a:gd name="T37" fmla="*/ 2147483647 h 167"/>
              <a:gd name="T38" fmla="*/ 2147483647 w 476"/>
              <a:gd name="T39" fmla="*/ 2147483647 h 167"/>
              <a:gd name="T40" fmla="*/ 2147483647 w 476"/>
              <a:gd name="T41" fmla="*/ 2147483647 h 167"/>
              <a:gd name="T42" fmla="*/ 2147483647 w 476"/>
              <a:gd name="T43" fmla="*/ 2147483647 h 167"/>
              <a:gd name="T44" fmla="*/ 2147483647 w 476"/>
              <a:gd name="T45" fmla="*/ 2147483647 h 167"/>
              <a:gd name="T46" fmla="*/ 2147483647 w 476"/>
              <a:gd name="T47" fmla="*/ 0 h 167"/>
              <a:gd name="T48" fmla="*/ 2147483647 w 476"/>
              <a:gd name="T49" fmla="*/ 0 h 16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76" h="167">
                <a:moveTo>
                  <a:pt x="475" y="0"/>
                </a:moveTo>
                <a:lnTo>
                  <a:pt x="475" y="51"/>
                </a:lnTo>
                <a:lnTo>
                  <a:pt x="444" y="55"/>
                </a:lnTo>
                <a:lnTo>
                  <a:pt x="413" y="60"/>
                </a:lnTo>
                <a:lnTo>
                  <a:pt x="383" y="65"/>
                </a:lnTo>
                <a:lnTo>
                  <a:pt x="352" y="71"/>
                </a:lnTo>
                <a:lnTo>
                  <a:pt x="317" y="78"/>
                </a:lnTo>
                <a:lnTo>
                  <a:pt x="278" y="85"/>
                </a:lnTo>
                <a:lnTo>
                  <a:pt x="230" y="96"/>
                </a:lnTo>
                <a:lnTo>
                  <a:pt x="183" y="106"/>
                </a:lnTo>
                <a:lnTo>
                  <a:pt x="153" y="114"/>
                </a:lnTo>
                <a:lnTo>
                  <a:pt x="116" y="125"/>
                </a:lnTo>
                <a:lnTo>
                  <a:pt x="77" y="137"/>
                </a:lnTo>
                <a:lnTo>
                  <a:pt x="42" y="150"/>
                </a:lnTo>
                <a:lnTo>
                  <a:pt x="16" y="159"/>
                </a:lnTo>
                <a:lnTo>
                  <a:pt x="0" y="166"/>
                </a:lnTo>
                <a:lnTo>
                  <a:pt x="0" y="103"/>
                </a:lnTo>
                <a:lnTo>
                  <a:pt x="30" y="86"/>
                </a:lnTo>
                <a:lnTo>
                  <a:pt x="89" y="65"/>
                </a:lnTo>
                <a:lnTo>
                  <a:pt x="159" y="42"/>
                </a:lnTo>
                <a:lnTo>
                  <a:pt x="221" y="30"/>
                </a:lnTo>
                <a:lnTo>
                  <a:pt x="292" y="15"/>
                </a:lnTo>
                <a:lnTo>
                  <a:pt x="364" y="4"/>
                </a:lnTo>
                <a:lnTo>
                  <a:pt x="415" y="0"/>
                </a:lnTo>
                <a:lnTo>
                  <a:pt x="475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Freeform 5"/>
          <p:cNvSpPr>
            <a:spLocks/>
          </p:cNvSpPr>
          <p:nvPr/>
        </p:nvSpPr>
        <p:spPr bwMode="auto">
          <a:xfrm>
            <a:off x="1157288" y="2266950"/>
            <a:ext cx="2124075" cy="833438"/>
          </a:xfrm>
          <a:custGeom>
            <a:avLst/>
            <a:gdLst>
              <a:gd name="T0" fmla="*/ 2147483647 w 1338"/>
              <a:gd name="T1" fmla="*/ 0 h 525"/>
              <a:gd name="T2" fmla="*/ 2147483647 w 1338"/>
              <a:gd name="T3" fmla="*/ 0 h 525"/>
              <a:gd name="T4" fmla="*/ 2147483647 w 1338"/>
              <a:gd name="T5" fmla="*/ 2147483647 h 525"/>
              <a:gd name="T6" fmla="*/ 2147483647 w 1338"/>
              <a:gd name="T7" fmla="*/ 2147483647 h 525"/>
              <a:gd name="T8" fmla="*/ 2147483647 w 1338"/>
              <a:gd name="T9" fmla="*/ 2147483647 h 525"/>
              <a:gd name="T10" fmla="*/ 2147483647 w 1338"/>
              <a:gd name="T11" fmla="*/ 2147483647 h 525"/>
              <a:gd name="T12" fmla="*/ 2147483647 w 1338"/>
              <a:gd name="T13" fmla="*/ 2147483647 h 525"/>
              <a:gd name="T14" fmla="*/ 2147483647 w 1338"/>
              <a:gd name="T15" fmla="*/ 2147483647 h 525"/>
              <a:gd name="T16" fmla="*/ 2147483647 w 1338"/>
              <a:gd name="T17" fmla="*/ 2147483647 h 525"/>
              <a:gd name="T18" fmla="*/ 2147483647 w 1338"/>
              <a:gd name="T19" fmla="*/ 2147483647 h 525"/>
              <a:gd name="T20" fmla="*/ 2147483647 w 1338"/>
              <a:gd name="T21" fmla="*/ 2147483647 h 525"/>
              <a:gd name="T22" fmla="*/ 2147483647 w 1338"/>
              <a:gd name="T23" fmla="*/ 2147483647 h 525"/>
              <a:gd name="T24" fmla="*/ 2147483647 w 1338"/>
              <a:gd name="T25" fmla="*/ 2147483647 h 525"/>
              <a:gd name="T26" fmla="*/ 2147483647 w 1338"/>
              <a:gd name="T27" fmla="*/ 2147483647 h 525"/>
              <a:gd name="T28" fmla="*/ 2147483647 w 1338"/>
              <a:gd name="T29" fmla="*/ 2147483647 h 525"/>
              <a:gd name="T30" fmla="*/ 2147483647 w 1338"/>
              <a:gd name="T31" fmla="*/ 2147483647 h 525"/>
              <a:gd name="T32" fmla="*/ 2147483647 w 1338"/>
              <a:gd name="T33" fmla="*/ 2147483647 h 525"/>
              <a:gd name="T34" fmla="*/ 2147483647 w 1338"/>
              <a:gd name="T35" fmla="*/ 2147483647 h 525"/>
              <a:gd name="T36" fmla="*/ 2147483647 w 1338"/>
              <a:gd name="T37" fmla="*/ 2147483647 h 525"/>
              <a:gd name="T38" fmla="*/ 2147483647 w 1338"/>
              <a:gd name="T39" fmla="*/ 2147483647 h 525"/>
              <a:gd name="T40" fmla="*/ 2147483647 w 1338"/>
              <a:gd name="T41" fmla="*/ 2147483647 h 525"/>
              <a:gd name="T42" fmla="*/ 2147483647 w 1338"/>
              <a:gd name="T43" fmla="*/ 2147483647 h 525"/>
              <a:gd name="T44" fmla="*/ 2147483647 w 1338"/>
              <a:gd name="T45" fmla="*/ 2147483647 h 525"/>
              <a:gd name="T46" fmla="*/ 2147483647 w 1338"/>
              <a:gd name="T47" fmla="*/ 2147483647 h 525"/>
              <a:gd name="T48" fmla="*/ 2147483647 w 1338"/>
              <a:gd name="T49" fmla="*/ 2147483647 h 525"/>
              <a:gd name="T50" fmla="*/ 2147483647 w 1338"/>
              <a:gd name="T51" fmla="*/ 2147483647 h 525"/>
              <a:gd name="T52" fmla="*/ 2147483647 w 1338"/>
              <a:gd name="T53" fmla="*/ 2147483647 h 525"/>
              <a:gd name="T54" fmla="*/ 2147483647 w 1338"/>
              <a:gd name="T55" fmla="*/ 2147483647 h 525"/>
              <a:gd name="T56" fmla="*/ 2147483647 w 1338"/>
              <a:gd name="T57" fmla="*/ 2147483647 h 525"/>
              <a:gd name="T58" fmla="*/ 2147483647 w 1338"/>
              <a:gd name="T59" fmla="*/ 2147483647 h 525"/>
              <a:gd name="T60" fmla="*/ 2147483647 w 1338"/>
              <a:gd name="T61" fmla="*/ 2147483647 h 525"/>
              <a:gd name="T62" fmla="*/ 2147483647 w 1338"/>
              <a:gd name="T63" fmla="*/ 2147483647 h 525"/>
              <a:gd name="T64" fmla="*/ 2147483647 w 1338"/>
              <a:gd name="T65" fmla="*/ 2147483647 h 525"/>
              <a:gd name="T66" fmla="*/ 2147483647 w 1338"/>
              <a:gd name="T67" fmla="*/ 2147483647 h 525"/>
              <a:gd name="T68" fmla="*/ 2147483647 w 1338"/>
              <a:gd name="T69" fmla="*/ 2147483647 h 525"/>
              <a:gd name="T70" fmla="*/ 2147483647 w 1338"/>
              <a:gd name="T71" fmla="*/ 2147483647 h 525"/>
              <a:gd name="T72" fmla="*/ 2147483647 w 1338"/>
              <a:gd name="T73" fmla="*/ 2147483647 h 525"/>
              <a:gd name="T74" fmla="*/ 2147483647 w 1338"/>
              <a:gd name="T75" fmla="*/ 2147483647 h 525"/>
              <a:gd name="T76" fmla="*/ 2147483647 w 1338"/>
              <a:gd name="T77" fmla="*/ 2147483647 h 525"/>
              <a:gd name="T78" fmla="*/ 2147483647 w 1338"/>
              <a:gd name="T79" fmla="*/ 2147483647 h 525"/>
              <a:gd name="T80" fmla="*/ 2147483647 w 1338"/>
              <a:gd name="T81" fmla="*/ 2147483647 h 5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38" h="525">
                <a:moveTo>
                  <a:pt x="1337" y="4"/>
                </a:moveTo>
                <a:lnTo>
                  <a:pt x="1264" y="0"/>
                </a:lnTo>
                <a:lnTo>
                  <a:pt x="1228" y="0"/>
                </a:lnTo>
                <a:lnTo>
                  <a:pt x="1184" y="0"/>
                </a:lnTo>
                <a:lnTo>
                  <a:pt x="1142" y="3"/>
                </a:lnTo>
                <a:lnTo>
                  <a:pt x="1101" y="4"/>
                </a:lnTo>
                <a:lnTo>
                  <a:pt x="1060" y="9"/>
                </a:lnTo>
                <a:lnTo>
                  <a:pt x="1024" y="13"/>
                </a:lnTo>
                <a:lnTo>
                  <a:pt x="983" y="20"/>
                </a:lnTo>
                <a:lnTo>
                  <a:pt x="934" y="29"/>
                </a:lnTo>
                <a:lnTo>
                  <a:pt x="890" y="40"/>
                </a:lnTo>
                <a:lnTo>
                  <a:pt x="849" y="50"/>
                </a:lnTo>
                <a:lnTo>
                  <a:pt x="803" y="63"/>
                </a:lnTo>
                <a:lnTo>
                  <a:pt x="758" y="78"/>
                </a:lnTo>
                <a:lnTo>
                  <a:pt x="714" y="93"/>
                </a:lnTo>
                <a:lnTo>
                  <a:pt x="677" y="109"/>
                </a:lnTo>
                <a:lnTo>
                  <a:pt x="636" y="124"/>
                </a:lnTo>
                <a:lnTo>
                  <a:pt x="601" y="138"/>
                </a:lnTo>
                <a:lnTo>
                  <a:pt x="563" y="156"/>
                </a:lnTo>
                <a:lnTo>
                  <a:pt x="523" y="173"/>
                </a:lnTo>
                <a:lnTo>
                  <a:pt x="485" y="193"/>
                </a:lnTo>
                <a:lnTo>
                  <a:pt x="450" y="211"/>
                </a:lnTo>
                <a:lnTo>
                  <a:pt x="414" y="233"/>
                </a:lnTo>
                <a:lnTo>
                  <a:pt x="379" y="254"/>
                </a:lnTo>
                <a:lnTo>
                  <a:pt x="348" y="276"/>
                </a:lnTo>
                <a:lnTo>
                  <a:pt x="322" y="298"/>
                </a:lnTo>
                <a:lnTo>
                  <a:pt x="300" y="318"/>
                </a:lnTo>
                <a:lnTo>
                  <a:pt x="282" y="339"/>
                </a:lnTo>
                <a:lnTo>
                  <a:pt x="0" y="310"/>
                </a:lnTo>
                <a:lnTo>
                  <a:pt x="40" y="326"/>
                </a:lnTo>
                <a:lnTo>
                  <a:pt x="86" y="341"/>
                </a:lnTo>
                <a:lnTo>
                  <a:pt x="122" y="354"/>
                </a:lnTo>
                <a:lnTo>
                  <a:pt x="151" y="364"/>
                </a:lnTo>
                <a:lnTo>
                  <a:pt x="181" y="377"/>
                </a:lnTo>
                <a:lnTo>
                  <a:pt x="204" y="389"/>
                </a:lnTo>
                <a:lnTo>
                  <a:pt x="229" y="400"/>
                </a:lnTo>
                <a:lnTo>
                  <a:pt x="249" y="415"/>
                </a:lnTo>
                <a:lnTo>
                  <a:pt x="275" y="430"/>
                </a:lnTo>
                <a:lnTo>
                  <a:pt x="302" y="448"/>
                </a:lnTo>
                <a:lnTo>
                  <a:pt x="329" y="468"/>
                </a:lnTo>
                <a:lnTo>
                  <a:pt x="353" y="484"/>
                </a:lnTo>
                <a:lnTo>
                  <a:pt x="381" y="504"/>
                </a:lnTo>
                <a:lnTo>
                  <a:pt x="402" y="524"/>
                </a:lnTo>
                <a:lnTo>
                  <a:pt x="423" y="515"/>
                </a:lnTo>
                <a:lnTo>
                  <a:pt x="445" y="506"/>
                </a:lnTo>
                <a:lnTo>
                  <a:pt x="469" y="497"/>
                </a:lnTo>
                <a:lnTo>
                  <a:pt x="497" y="488"/>
                </a:lnTo>
                <a:lnTo>
                  <a:pt x="525" y="480"/>
                </a:lnTo>
                <a:lnTo>
                  <a:pt x="551" y="473"/>
                </a:lnTo>
                <a:lnTo>
                  <a:pt x="576" y="467"/>
                </a:lnTo>
                <a:lnTo>
                  <a:pt x="605" y="460"/>
                </a:lnTo>
                <a:lnTo>
                  <a:pt x="635" y="455"/>
                </a:lnTo>
                <a:lnTo>
                  <a:pt x="666" y="448"/>
                </a:lnTo>
                <a:lnTo>
                  <a:pt x="694" y="442"/>
                </a:lnTo>
                <a:lnTo>
                  <a:pt x="722" y="437"/>
                </a:lnTo>
                <a:lnTo>
                  <a:pt x="752" y="433"/>
                </a:lnTo>
                <a:lnTo>
                  <a:pt x="780" y="428"/>
                </a:lnTo>
                <a:lnTo>
                  <a:pt x="807" y="423"/>
                </a:lnTo>
                <a:lnTo>
                  <a:pt x="839" y="418"/>
                </a:lnTo>
                <a:lnTo>
                  <a:pt x="882" y="415"/>
                </a:lnTo>
                <a:lnTo>
                  <a:pt x="589" y="375"/>
                </a:lnTo>
                <a:lnTo>
                  <a:pt x="609" y="344"/>
                </a:lnTo>
                <a:lnTo>
                  <a:pt x="631" y="322"/>
                </a:lnTo>
                <a:lnTo>
                  <a:pt x="673" y="279"/>
                </a:lnTo>
                <a:lnTo>
                  <a:pt x="697" y="260"/>
                </a:lnTo>
                <a:lnTo>
                  <a:pt x="722" y="241"/>
                </a:lnTo>
                <a:lnTo>
                  <a:pt x="766" y="209"/>
                </a:lnTo>
                <a:lnTo>
                  <a:pt x="792" y="189"/>
                </a:lnTo>
                <a:lnTo>
                  <a:pt x="824" y="166"/>
                </a:lnTo>
                <a:lnTo>
                  <a:pt x="853" y="149"/>
                </a:lnTo>
                <a:lnTo>
                  <a:pt x="878" y="134"/>
                </a:lnTo>
                <a:lnTo>
                  <a:pt x="902" y="120"/>
                </a:lnTo>
                <a:lnTo>
                  <a:pt x="931" y="105"/>
                </a:lnTo>
                <a:lnTo>
                  <a:pt x="963" y="90"/>
                </a:lnTo>
                <a:lnTo>
                  <a:pt x="995" y="78"/>
                </a:lnTo>
                <a:lnTo>
                  <a:pt x="1026" y="65"/>
                </a:lnTo>
                <a:lnTo>
                  <a:pt x="1065" y="53"/>
                </a:lnTo>
                <a:lnTo>
                  <a:pt x="1101" y="44"/>
                </a:lnTo>
                <a:lnTo>
                  <a:pt x="1142" y="36"/>
                </a:lnTo>
                <a:lnTo>
                  <a:pt x="1181" y="29"/>
                </a:lnTo>
                <a:lnTo>
                  <a:pt x="1223" y="21"/>
                </a:lnTo>
                <a:lnTo>
                  <a:pt x="1265" y="16"/>
                </a:lnTo>
                <a:lnTo>
                  <a:pt x="1337" y="4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AutoShape 6"/>
          <p:cNvSpPr>
            <a:spLocks noChangeArrowheads="1"/>
          </p:cNvSpPr>
          <p:nvPr/>
        </p:nvSpPr>
        <p:spPr bwMode="auto">
          <a:xfrm>
            <a:off x="3130550" y="1797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21514" name="AutoShape 7"/>
          <p:cNvSpPr>
            <a:spLocks noChangeArrowheads="1"/>
          </p:cNvSpPr>
          <p:nvPr/>
        </p:nvSpPr>
        <p:spPr bwMode="auto">
          <a:xfrm>
            <a:off x="5568950" y="3321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21515" name="AutoShape 8"/>
          <p:cNvSpPr>
            <a:spLocks noChangeArrowheads="1"/>
          </p:cNvSpPr>
          <p:nvPr/>
        </p:nvSpPr>
        <p:spPr bwMode="auto">
          <a:xfrm>
            <a:off x="768350" y="3321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21516" name="Rectangle 10"/>
          <p:cNvSpPr>
            <a:spLocks noChangeArrowheads="1"/>
          </p:cNvSpPr>
          <p:nvPr/>
        </p:nvSpPr>
        <p:spPr bwMode="auto">
          <a:xfrm>
            <a:off x="4198938" y="685800"/>
            <a:ext cx="1841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53259" name="Rectangle 11"/>
          <p:cNvSpPr>
            <a:spLocks noChangeArrowheads="1"/>
          </p:cNvSpPr>
          <p:nvPr/>
        </p:nvSpPr>
        <p:spPr bwMode="auto">
          <a:xfrm>
            <a:off x="757238" y="3652838"/>
            <a:ext cx="2752725" cy="819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>
                <a:latin typeface="Arial" charset="0"/>
              </a:rPr>
              <a:t>Variation due to treatment</a:t>
            </a:r>
          </a:p>
        </p:txBody>
      </p:sp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5557838" y="3652838"/>
            <a:ext cx="2905125" cy="819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>
                <a:latin typeface="Arial" charset="0"/>
              </a:rPr>
              <a:t>Variation due to random sampling</a:t>
            </a:r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3195638" y="2281238"/>
            <a:ext cx="2824162" cy="5159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>
                <a:latin typeface="Arial" charset="0"/>
              </a:rPr>
              <a:t>Total variation</a:t>
            </a:r>
          </a:p>
        </p:txBody>
      </p:sp>
      <p:sp>
        <p:nvSpPr>
          <p:cNvPr id="21520" name="Freeform 15"/>
          <p:cNvSpPr>
            <a:spLocks/>
          </p:cNvSpPr>
          <p:nvPr/>
        </p:nvSpPr>
        <p:spPr bwMode="auto">
          <a:xfrm>
            <a:off x="6030913" y="2270125"/>
            <a:ext cx="1225550" cy="609600"/>
          </a:xfrm>
          <a:custGeom>
            <a:avLst/>
            <a:gdLst>
              <a:gd name="T0" fmla="*/ 0 w 772"/>
              <a:gd name="T1" fmla="*/ 0 h 384"/>
              <a:gd name="T2" fmla="*/ 0 w 772"/>
              <a:gd name="T3" fmla="*/ 2147483647 h 384"/>
              <a:gd name="T4" fmla="*/ 2147483647 w 772"/>
              <a:gd name="T5" fmla="*/ 2147483647 h 384"/>
              <a:gd name="T6" fmla="*/ 2147483647 w 772"/>
              <a:gd name="T7" fmla="*/ 2147483647 h 384"/>
              <a:gd name="T8" fmla="*/ 2147483647 w 772"/>
              <a:gd name="T9" fmla="*/ 2147483647 h 384"/>
              <a:gd name="T10" fmla="*/ 2147483647 w 772"/>
              <a:gd name="T11" fmla="*/ 2147483647 h 384"/>
              <a:gd name="T12" fmla="*/ 2147483647 w 772"/>
              <a:gd name="T13" fmla="*/ 2147483647 h 384"/>
              <a:gd name="T14" fmla="*/ 2147483647 w 772"/>
              <a:gd name="T15" fmla="*/ 2147483647 h 384"/>
              <a:gd name="T16" fmla="*/ 2147483647 w 772"/>
              <a:gd name="T17" fmla="*/ 2147483647 h 384"/>
              <a:gd name="T18" fmla="*/ 2147483647 w 772"/>
              <a:gd name="T19" fmla="*/ 2147483647 h 384"/>
              <a:gd name="T20" fmla="*/ 2147483647 w 772"/>
              <a:gd name="T21" fmla="*/ 2147483647 h 384"/>
              <a:gd name="T22" fmla="*/ 2147483647 w 772"/>
              <a:gd name="T23" fmla="*/ 2147483647 h 384"/>
              <a:gd name="T24" fmla="*/ 2147483647 w 772"/>
              <a:gd name="T25" fmla="*/ 2147483647 h 384"/>
              <a:gd name="T26" fmla="*/ 2147483647 w 772"/>
              <a:gd name="T27" fmla="*/ 2147483647 h 384"/>
              <a:gd name="T28" fmla="*/ 2147483647 w 772"/>
              <a:gd name="T29" fmla="*/ 2147483647 h 384"/>
              <a:gd name="T30" fmla="*/ 2147483647 w 772"/>
              <a:gd name="T31" fmla="*/ 2147483647 h 384"/>
              <a:gd name="T32" fmla="*/ 2147483647 w 772"/>
              <a:gd name="T33" fmla="*/ 2147483647 h 384"/>
              <a:gd name="T34" fmla="*/ 2147483647 w 772"/>
              <a:gd name="T35" fmla="*/ 2147483647 h 384"/>
              <a:gd name="T36" fmla="*/ 2147483647 w 772"/>
              <a:gd name="T37" fmla="*/ 2147483647 h 384"/>
              <a:gd name="T38" fmla="*/ 2147483647 w 772"/>
              <a:gd name="T39" fmla="*/ 2147483647 h 384"/>
              <a:gd name="T40" fmla="*/ 2147483647 w 772"/>
              <a:gd name="T41" fmla="*/ 2147483647 h 384"/>
              <a:gd name="T42" fmla="*/ 2147483647 w 772"/>
              <a:gd name="T43" fmla="*/ 2147483647 h 384"/>
              <a:gd name="T44" fmla="*/ 2147483647 w 772"/>
              <a:gd name="T45" fmla="*/ 2147483647 h 384"/>
              <a:gd name="T46" fmla="*/ 2147483647 w 772"/>
              <a:gd name="T47" fmla="*/ 2147483647 h 384"/>
              <a:gd name="T48" fmla="*/ 2147483647 w 772"/>
              <a:gd name="T49" fmla="*/ 2147483647 h 384"/>
              <a:gd name="T50" fmla="*/ 2147483647 w 772"/>
              <a:gd name="T51" fmla="*/ 2147483647 h 384"/>
              <a:gd name="T52" fmla="*/ 2147483647 w 772"/>
              <a:gd name="T53" fmla="*/ 2147483647 h 384"/>
              <a:gd name="T54" fmla="*/ 2147483647 w 772"/>
              <a:gd name="T55" fmla="*/ 2147483647 h 384"/>
              <a:gd name="T56" fmla="*/ 2147483647 w 772"/>
              <a:gd name="T57" fmla="*/ 2147483647 h 384"/>
              <a:gd name="T58" fmla="*/ 2147483647 w 772"/>
              <a:gd name="T59" fmla="*/ 2147483647 h 384"/>
              <a:gd name="T60" fmla="*/ 2147483647 w 772"/>
              <a:gd name="T61" fmla="*/ 2147483647 h 384"/>
              <a:gd name="T62" fmla="*/ 2147483647 w 772"/>
              <a:gd name="T63" fmla="*/ 2147483647 h 384"/>
              <a:gd name="T64" fmla="*/ 2147483647 w 772"/>
              <a:gd name="T65" fmla="*/ 2147483647 h 384"/>
              <a:gd name="T66" fmla="*/ 2147483647 w 772"/>
              <a:gd name="T67" fmla="*/ 2147483647 h 384"/>
              <a:gd name="T68" fmla="*/ 0 w 772"/>
              <a:gd name="T69" fmla="*/ 0 h 38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772" h="384">
                <a:moveTo>
                  <a:pt x="0" y="0"/>
                </a:moveTo>
                <a:lnTo>
                  <a:pt x="0" y="28"/>
                </a:lnTo>
                <a:lnTo>
                  <a:pt x="56" y="36"/>
                </a:lnTo>
                <a:lnTo>
                  <a:pt x="107" y="46"/>
                </a:lnTo>
                <a:lnTo>
                  <a:pt x="153" y="57"/>
                </a:lnTo>
                <a:lnTo>
                  <a:pt x="200" y="68"/>
                </a:lnTo>
                <a:lnTo>
                  <a:pt x="242" y="80"/>
                </a:lnTo>
                <a:lnTo>
                  <a:pt x="275" y="91"/>
                </a:lnTo>
                <a:lnTo>
                  <a:pt x="307" y="101"/>
                </a:lnTo>
                <a:lnTo>
                  <a:pt x="344" y="114"/>
                </a:lnTo>
                <a:lnTo>
                  <a:pt x="375" y="129"/>
                </a:lnTo>
                <a:lnTo>
                  <a:pt x="411" y="149"/>
                </a:lnTo>
                <a:lnTo>
                  <a:pt x="440" y="165"/>
                </a:lnTo>
                <a:lnTo>
                  <a:pt x="469" y="182"/>
                </a:lnTo>
                <a:lnTo>
                  <a:pt x="497" y="202"/>
                </a:lnTo>
                <a:lnTo>
                  <a:pt x="530" y="225"/>
                </a:lnTo>
                <a:lnTo>
                  <a:pt x="567" y="251"/>
                </a:lnTo>
                <a:lnTo>
                  <a:pt x="588" y="270"/>
                </a:lnTo>
                <a:lnTo>
                  <a:pt x="610" y="290"/>
                </a:lnTo>
                <a:lnTo>
                  <a:pt x="631" y="310"/>
                </a:lnTo>
                <a:lnTo>
                  <a:pt x="651" y="328"/>
                </a:lnTo>
                <a:lnTo>
                  <a:pt x="675" y="359"/>
                </a:lnTo>
                <a:lnTo>
                  <a:pt x="690" y="383"/>
                </a:lnTo>
                <a:lnTo>
                  <a:pt x="771" y="376"/>
                </a:lnTo>
                <a:lnTo>
                  <a:pt x="744" y="334"/>
                </a:lnTo>
                <a:lnTo>
                  <a:pt x="704" y="290"/>
                </a:lnTo>
                <a:lnTo>
                  <a:pt x="663" y="253"/>
                </a:lnTo>
                <a:lnTo>
                  <a:pt x="610" y="213"/>
                </a:lnTo>
                <a:lnTo>
                  <a:pt x="538" y="156"/>
                </a:lnTo>
                <a:lnTo>
                  <a:pt x="457" y="109"/>
                </a:lnTo>
                <a:lnTo>
                  <a:pt x="373" y="68"/>
                </a:lnTo>
                <a:lnTo>
                  <a:pt x="297" y="43"/>
                </a:lnTo>
                <a:lnTo>
                  <a:pt x="203" y="19"/>
                </a:lnTo>
                <a:lnTo>
                  <a:pt x="126" y="1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1" name="Freeform 16"/>
          <p:cNvSpPr>
            <a:spLocks/>
          </p:cNvSpPr>
          <p:nvPr/>
        </p:nvSpPr>
        <p:spPr bwMode="auto">
          <a:xfrm>
            <a:off x="7524750" y="2768600"/>
            <a:ext cx="630238" cy="433388"/>
          </a:xfrm>
          <a:custGeom>
            <a:avLst/>
            <a:gdLst>
              <a:gd name="T0" fmla="*/ 0 w 397"/>
              <a:gd name="T1" fmla="*/ 2147483647 h 273"/>
              <a:gd name="T2" fmla="*/ 0 w 397"/>
              <a:gd name="T3" fmla="*/ 2147483647 h 273"/>
              <a:gd name="T4" fmla="*/ 2147483647 w 397"/>
              <a:gd name="T5" fmla="*/ 2147483647 h 273"/>
              <a:gd name="T6" fmla="*/ 2147483647 w 397"/>
              <a:gd name="T7" fmla="*/ 2147483647 h 273"/>
              <a:gd name="T8" fmla="*/ 2147483647 w 397"/>
              <a:gd name="T9" fmla="*/ 2147483647 h 273"/>
              <a:gd name="T10" fmla="*/ 2147483647 w 397"/>
              <a:gd name="T11" fmla="*/ 2147483647 h 273"/>
              <a:gd name="T12" fmla="*/ 2147483647 w 397"/>
              <a:gd name="T13" fmla="*/ 2147483647 h 273"/>
              <a:gd name="T14" fmla="*/ 2147483647 w 397"/>
              <a:gd name="T15" fmla="*/ 2147483647 h 273"/>
              <a:gd name="T16" fmla="*/ 2147483647 w 397"/>
              <a:gd name="T17" fmla="*/ 2147483647 h 273"/>
              <a:gd name="T18" fmla="*/ 2147483647 w 397"/>
              <a:gd name="T19" fmla="*/ 2147483647 h 273"/>
              <a:gd name="T20" fmla="*/ 2147483647 w 397"/>
              <a:gd name="T21" fmla="*/ 2147483647 h 273"/>
              <a:gd name="T22" fmla="*/ 2147483647 w 397"/>
              <a:gd name="T23" fmla="*/ 2147483647 h 273"/>
              <a:gd name="T24" fmla="*/ 2147483647 w 397"/>
              <a:gd name="T25" fmla="*/ 2147483647 h 273"/>
              <a:gd name="T26" fmla="*/ 2147483647 w 397"/>
              <a:gd name="T27" fmla="*/ 2147483647 h 273"/>
              <a:gd name="T28" fmla="*/ 2147483647 w 397"/>
              <a:gd name="T29" fmla="*/ 2147483647 h 273"/>
              <a:gd name="T30" fmla="*/ 2147483647 w 397"/>
              <a:gd name="T31" fmla="*/ 2147483647 h 273"/>
              <a:gd name="T32" fmla="*/ 2147483647 w 397"/>
              <a:gd name="T33" fmla="*/ 2147483647 h 273"/>
              <a:gd name="T34" fmla="*/ 2147483647 w 397"/>
              <a:gd name="T35" fmla="*/ 0 h 273"/>
              <a:gd name="T36" fmla="*/ 2147483647 w 397"/>
              <a:gd name="T37" fmla="*/ 2147483647 h 273"/>
              <a:gd name="T38" fmla="*/ 2147483647 w 397"/>
              <a:gd name="T39" fmla="*/ 2147483647 h 273"/>
              <a:gd name="T40" fmla="*/ 2147483647 w 397"/>
              <a:gd name="T41" fmla="*/ 2147483647 h 273"/>
              <a:gd name="T42" fmla="*/ 2147483647 w 397"/>
              <a:gd name="T43" fmla="*/ 2147483647 h 273"/>
              <a:gd name="T44" fmla="*/ 2147483647 w 397"/>
              <a:gd name="T45" fmla="*/ 2147483647 h 273"/>
              <a:gd name="T46" fmla="*/ 2147483647 w 397"/>
              <a:gd name="T47" fmla="*/ 2147483647 h 273"/>
              <a:gd name="T48" fmla="*/ 0 w 397"/>
              <a:gd name="T49" fmla="*/ 2147483647 h 273"/>
              <a:gd name="T50" fmla="*/ 0 w 397"/>
              <a:gd name="T51" fmla="*/ 2147483647 h 273"/>
              <a:gd name="T52" fmla="*/ 0 w 397"/>
              <a:gd name="T53" fmla="*/ 2147483647 h 273"/>
              <a:gd name="T54" fmla="*/ 0 w 397"/>
              <a:gd name="T55" fmla="*/ 2147483647 h 27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7" h="273">
                <a:moveTo>
                  <a:pt x="0" y="210"/>
                </a:moveTo>
                <a:lnTo>
                  <a:pt x="0" y="272"/>
                </a:lnTo>
                <a:lnTo>
                  <a:pt x="16" y="256"/>
                </a:lnTo>
                <a:lnTo>
                  <a:pt x="33" y="240"/>
                </a:lnTo>
                <a:lnTo>
                  <a:pt x="57" y="223"/>
                </a:lnTo>
                <a:lnTo>
                  <a:pt x="86" y="204"/>
                </a:lnTo>
                <a:lnTo>
                  <a:pt x="114" y="183"/>
                </a:lnTo>
                <a:lnTo>
                  <a:pt x="143" y="162"/>
                </a:lnTo>
                <a:lnTo>
                  <a:pt x="169" y="145"/>
                </a:lnTo>
                <a:lnTo>
                  <a:pt x="193" y="130"/>
                </a:lnTo>
                <a:lnTo>
                  <a:pt x="220" y="117"/>
                </a:lnTo>
                <a:lnTo>
                  <a:pt x="247" y="103"/>
                </a:lnTo>
                <a:lnTo>
                  <a:pt x="280" y="88"/>
                </a:lnTo>
                <a:lnTo>
                  <a:pt x="310" y="77"/>
                </a:lnTo>
                <a:lnTo>
                  <a:pt x="340" y="67"/>
                </a:lnTo>
                <a:lnTo>
                  <a:pt x="372" y="56"/>
                </a:lnTo>
                <a:lnTo>
                  <a:pt x="396" y="47"/>
                </a:lnTo>
                <a:lnTo>
                  <a:pt x="396" y="0"/>
                </a:lnTo>
                <a:lnTo>
                  <a:pt x="352" y="9"/>
                </a:lnTo>
                <a:lnTo>
                  <a:pt x="289" y="31"/>
                </a:lnTo>
                <a:lnTo>
                  <a:pt x="208" y="57"/>
                </a:lnTo>
                <a:lnTo>
                  <a:pt x="149" y="86"/>
                </a:lnTo>
                <a:lnTo>
                  <a:pt x="94" y="127"/>
                </a:lnTo>
                <a:lnTo>
                  <a:pt x="40" y="162"/>
                </a:lnTo>
                <a:lnTo>
                  <a:pt x="0" y="196"/>
                </a:lnTo>
                <a:lnTo>
                  <a:pt x="0" y="271"/>
                </a:lnTo>
                <a:lnTo>
                  <a:pt x="0" y="269"/>
                </a:lnTo>
                <a:lnTo>
                  <a:pt x="0" y="21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2" name="Freeform 17"/>
          <p:cNvSpPr>
            <a:spLocks/>
          </p:cNvSpPr>
          <p:nvPr/>
        </p:nvSpPr>
        <p:spPr bwMode="auto">
          <a:xfrm>
            <a:off x="6757988" y="2933700"/>
            <a:ext cx="754062" cy="266700"/>
          </a:xfrm>
          <a:custGeom>
            <a:avLst/>
            <a:gdLst>
              <a:gd name="T0" fmla="*/ 0 w 475"/>
              <a:gd name="T1" fmla="*/ 0 h 168"/>
              <a:gd name="T2" fmla="*/ 0 w 475"/>
              <a:gd name="T3" fmla="*/ 2147483647 h 168"/>
              <a:gd name="T4" fmla="*/ 2147483647 w 475"/>
              <a:gd name="T5" fmla="*/ 2147483647 h 168"/>
              <a:gd name="T6" fmla="*/ 2147483647 w 475"/>
              <a:gd name="T7" fmla="*/ 2147483647 h 168"/>
              <a:gd name="T8" fmla="*/ 2147483647 w 475"/>
              <a:gd name="T9" fmla="*/ 2147483647 h 168"/>
              <a:gd name="T10" fmla="*/ 2147483647 w 475"/>
              <a:gd name="T11" fmla="*/ 2147483647 h 168"/>
              <a:gd name="T12" fmla="*/ 2147483647 w 475"/>
              <a:gd name="T13" fmla="*/ 2147483647 h 168"/>
              <a:gd name="T14" fmla="*/ 2147483647 w 475"/>
              <a:gd name="T15" fmla="*/ 2147483647 h 168"/>
              <a:gd name="T16" fmla="*/ 2147483647 w 475"/>
              <a:gd name="T17" fmla="*/ 2147483647 h 168"/>
              <a:gd name="T18" fmla="*/ 2147483647 w 475"/>
              <a:gd name="T19" fmla="*/ 2147483647 h 168"/>
              <a:gd name="T20" fmla="*/ 2147483647 w 475"/>
              <a:gd name="T21" fmla="*/ 2147483647 h 168"/>
              <a:gd name="T22" fmla="*/ 2147483647 w 475"/>
              <a:gd name="T23" fmla="*/ 2147483647 h 168"/>
              <a:gd name="T24" fmla="*/ 2147483647 w 475"/>
              <a:gd name="T25" fmla="*/ 2147483647 h 168"/>
              <a:gd name="T26" fmla="*/ 2147483647 w 475"/>
              <a:gd name="T27" fmla="*/ 2147483647 h 168"/>
              <a:gd name="T28" fmla="*/ 2147483647 w 475"/>
              <a:gd name="T29" fmla="*/ 2147483647 h 168"/>
              <a:gd name="T30" fmla="*/ 2147483647 w 475"/>
              <a:gd name="T31" fmla="*/ 2147483647 h 168"/>
              <a:gd name="T32" fmla="*/ 2147483647 w 475"/>
              <a:gd name="T33" fmla="*/ 2147483647 h 168"/>
              <a:gd name="T34" fmla="*/ 2147483647 w 475"/>
              <a:gd name="T35" fmla="*/ 2147483647 h 168"/>
              <a:gd name="T36" fmla="*/ 2147483647 w 475"/>
              <a:gd name="T37" fmla="*/ 2147483647 h 168"/>
              <a:gd name="T38" fmla="*/ 2147483647 w 475"/>
              <a:gd name="T39" fmla="*/ 2147483647 h 168"/>
              <a:gd name="T40" fmla="*/ 2147483647 w 475"/>
              <a:gd name="T41" fmla="*/ 2147483647 h 168"/>
              <a:gd name="T42" fmla="*/ 2147483647 w 475"/>
              <a:gd name="T43" fmla="*/ 2147483647 h 168"/>
              <a:gd name="T44" fmla="*/ 2147483647 w 475"/>
              <a:gd name="T45" fmla="*/ 2147483647 h 168"/>
              <a:gd name="T46" fmla="*/ 2147483647 w 475"/>
              <a:gd name="T47" fmla="*/ 2147483647 h 168"/>
              <a:gd name="T48" fmla="*/ 0 w 475"/>
              <a:gd name="T49" fmla="*/ 0 h 16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75" h="168">
                <a:moveTo>
                  <a:pt x="0" y="0"/>
                </a:moveTo>
                <a:lnTo>
                  <a:pt x="0" y="51"/>
                </a:lnTo>
                <a:lnTo>
                  <a:pt x="31" y="55"/>
                </a:lnTo>
                <a:lnTo>
                  <a:pt x="62" y="60"/>
                </a:lnTo>
                <a:lnTo>
                  <a:pt x="92" y="66"/>
                </a:lnTo>
                <a:lnTo>
                  <a:pt x="123" y="71"/>
                </a:lnTo>
                <a:lnTo>
                  <a:pt x="158" y="78"/>
                </a:lnTo>
                <a:lnTo>
                  <a:pt x="196" y="86"/>
                </a:lnTo>
                <a:lnTo>
                  <a:pt x="245" y="97"/>
                </a:lnTo>
                <a:lnTo>
                  <a:pt x="291" y="106"/>
                </a:lnTo>
                <a:lnTo>
                  <a:pt x="322" y="114"/>
                </a:lnTo>
                <a:lnTo>
                  <a:pt x="359" y="125"/>
                </a:lnTo>
                <a:lnTo>
                  <a:pt x="398" y="138"/>
                </a:lnTo>
                <a:lnTo>
                  <a:pt x="433" y="151"/>
                </a:lnTo>
                <a:lnTo>
                  <a:pt x="459" y="160"/>
                </a:lnTo>
                <a:lnTo>
                  <a:pt x="474" y="167"/>
                </a:lnTo>
                <a:lnTo>
                  <a:pt x="474" y="103"/>
                </a:lnTo>
                <a:lnTo>
                  <a:pt x="444" y="87"/>
                </a:lnTo>
                <a:lnTo>
                  <a:pt x="385" y="65"/>
                </a:lnTo>
                <a:lnTo>
                  <a:pt x="316" y="42"/>
                </a:lnTo>
                <a:lnTo>
                  <a:pt x="253" y="30"/>
                </a:lnTo>
                <a:lnTo>
                  <a:pt x="182" y="15"/>
                </a:lnTo>
                <a:lnTo>
                  <a:pt x="111" y="4"/>
                </a:lnTo>
                <a:lnTo>
                  <a:pt x="60" y="1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3" name="Freeform 18"/>
          <p:cNvSpPr>
            <a:spLocks/>
          </p:cNvSpPr>
          <p:nvPr/>
        </p:nvSpPr>
        <p:spPr bwMode="auto">
          <a:xfrm>
            <a:off x="6029325" y="2266950"/>
            <a:ext cx="2125663" cy="831850"/>
          </a:xfrm>
          <a:custGeom>
            <a:avLst/>
            <a:gdLst>
              <a:gd name="T0" fmla="*/ 2147483647 w 1339"/>
              <a:gd name="T1" fmla="*/ 0 h 524"/>
              <a:gd name="T2" fmla="*/ 2147483647 w 1339"/>
              <a:gd name="T3" fmla="*/ 0 h 524"/>
              <a:gd name="T4" fmla="*/ 2147483647 w 1339"/>
              <a:gd name="T5" fmla="*/ 2147483647 h 524"/>
              <a:gd name="T6" fmla="*/ 2147483647 w 1339"/>
              <a:gd name="T7" fmla="*/ 2147483647 h 524"/>
              <a:gd name="T8" fmla="*/ 2147483647 w 1339"/>
              <a:gd name="T9" fmla="*/ 2147483647 h 524"/>
              <a:gd name="T10" fmla="*/ 2147483647 w 1339"/>
              <a:gd name="T11" fmla="*/ 2147483647 h 524"/>
              <a:gd name="T12" fmla="*/ 2147483647 w 1339"/>
              <a:gd name="T13" fmla="*/ 2147483647 h 524"/>
              <a:gd name="T14" fmla="*/ 2147483647 w 1339"/>
              <a:gd name="T15" fmla="*/ 2147483647 h 524"/>
              <a:gd name="T16" fmla="*/ 2147483647 w 1339"/>
              <a:gd name="T17" fmla="*/ 2147483647 h 524"/>
              <a:gd name="T18" fmla="*/ 2147483647 w 1339"/>
              <a:gd name="T19" fmla="*/ 2147483647 h 524"/>
              <a:gd name="T20" fmla="*/ 2147483647 w 1339"/>
              <a:gd name="T21" fmla="*/ 2147483647 h 524"/>
              <a:gd name="T22" fmla="*/ 2147483647 w 1339"/>
              <a:gd name="T23" fmla="*/ 2147483647 h 524"/>
              <a:gd name="T24" fmla="*/ 2147483647 w 1339"/>
              <a:gd name="T25" fmla="*/ 2147483647 h 524"/>
              <a:gd name="T26" fmla="*/ 2147483647 w 1339"/>
              <a:gd name="T27" fmla="*/ 2147483647 h 524"/>
              <a:gd name="T28" fmla="*/ 2147483647 w 1339"/>
              <a:gd name="T29" fmla="*/ 2147483647 h 524"/>
              <a:gd name="T30" fmla="*/ 2147483647 w 1339"/>
              <a:gd name="T31" fmla="*/ 2147483647 h 524"/>
              <a:gd name="T32" fmla="*/ 2147483647 w 1339"/>
              <a:gd name="T33" fmla="*/ 2147483647 h 524"/>
              <a:gd name="T34" fmla="*/ 2147483647 w 1339"/>
              <a:gd name="T35" fmla="*/ 2147483647 h 524"/>
              <a:gd name="T36" fmla="*/ 2147483647 w 1339"/>
              <a:gd name="T37" fmla="*/ 2147483647 h 524"/>
              <a:gd name="T38" fmla="*/ 2147483647 w 1339"/>
              <a:gd name="T39" fmla="*/ 2147483647 h 524"/>
              <a:gd name="T40" fmla="*/ 2147483647 w 1339"/>
              <a:gd name="T41" fmla="*/ 2147483647 h 524"/>
              <a:gd name="T42" fmla="*/ 2147483647 w 1339"/>
              <a:gd name="T43" fmla="*/ 2147483647 h 524"/>
              <a:gd name="T44" fmla="*/ 2147483647 w 1339"/>
              <a:gd name="T45" fmla="*/ 2147483647 h 524"/>
              <a:gd name="T46" fmla="*/ 2147483647 w 1339"/>
              <a:gd name="T47" fmla="*/ 2147483647 h 524"/>
              <a:gd name="T48" fmla="*/ 2147483647 w 1339"/>
              <a:gd name="T49" fmla="*/ 2147483647 h 524"/>
              <a:gd name="T50" fmla="*/ 2147483647 w 1339"/>
              <a:gd name="T51" fmla="*/ 2147483647 h 524"/>
              <a:gd name="T52" fmla="*/ 2147483647 w 1339"/>
              <a:gd name="T53" fmla="*/ 2147483647 h 524"/>
              <a:gd name="T54" fmla="*/ 2147483647 w 1339"/>
              <a:gd name="T55" fmla="*/ 2147483647 h 524"/>
              <a:gd name="T56" fmla="*/ 2147483647 w 1339"/>
              <a:gd name="T57" fmla="*/ 2147483647 h 524"/>
              <a:gd name="T58" fmla="*/ 2147483647 w 1339"/>
              <a:gd name="T59" fmla="*/ 2147483647 h 524"/>
              <a:gd name="T60" fmla="*/ 2147483647 w 1339"/>
              <a:gd name="T61" fmla="*/ 2147483647 h 524"/>
              <a:gd name="T62" fmla="*/ 2147483647 w 1339"/>
              <a:gd name="T63" fmla="*/ 2147483647 h 524"/>
              <a:gd name="T64" fmla="*/ 2147483647 w 1339"/>
              <a:gd name="T65" fmla="*/ 2147483647 h 524"/>
              <a:gd name="T66" fmla="*/ 2147483647 w 1339"/>
              <a:gd name="T67" fmla="*/ 2147483647 h 524"/>
              <a:gd name="T68" fmla="*/ 2147483647 w 1339"/>
              <a:gd name="T69" fmla="*/ 2147483647 h 524"/>
              <a:gd name="T70" fmla="*/ 2147483647 w 1339"/>
              <a:gd name="T71" fmla="*/ 2147483647 h 524"/>
              <a:gd name="T72" fmla="*/ 2147483647 w 1339"/>
              <a:gd name="T73" fmla="*/ 2147483647 h 524"/>
              <a:gd name="T74" fmla="*/ 2147483647 w 1339"/>
              <a:gd name="T75" fmla="*/ 2147483647 h 524"/>
              <a:gd name="T76" fmla="*/ 2147483647 w 1339"/>
              <a:gd name="T77" fmla="*/ 2147483647 h 524"/>
              <a:gd name="T78" fmla="*/ 2147483647 w 1339"/>
              <a:gd name="T79" fmla="*/ 2147483647 h 524"/>
              <a:gd name="T80" fmla="*/ 2147483647 w 1339"/>
              <a:gd name="T81" fmla="*/ 2147483647 h 52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39" h="524">
                <a:moveTo>
                  <a:pt x="0" y="4"/>
                </a:moveTo>
                <a:lnTo>
                  <a:pt x="73" y="0"/>
                </a:lnTo>
                <a:lnTo>
                  <a:pt x="110" y="0"/>
                </a:lnTo>
                <a:lnTo>
                  <a:pt x="154" y="0"/>
                </a:lnTo>
                <a:lnTo>
                  <a:pt x="196" y="2"/>
                </a:lnTo>
                <a:lnTo>
                  <a:pt x="237" y="4"/>
                </a:lnTo>
                <a:lnTo>
                  <a:pt x="278" y="8"/>
                </a:lnTo>
                <a:lnTo>
                  <a:pt x="314" y="13"/>
                </a:lnTo>
                <a:lnTo>
                  <a:pt x="355" y="19"/>
                </a:lnTo>
                <a:lnTo>
                  <a:pt x="404" y="28"/>
                </a:lnTo>
                <a:lnTo>
                  <a:pt x="448" y="40"/>
                </a:lnTo>
                <a:lnTo>
                  <a:pt x="489" y="50"/>
                </a:lnTo>
                <a:lnTo>
                  <a:pt x="535" y="63"/>
                </a:lnTo>
                <a:lnTo>
                  <a:pt x="580" y="78"/>
                </a:lnTo>
                <a:lnTo>
                  <a:pt x="623" y="93"/>
                </a:lnTo>
                <a:lnTo>
                  <a:pt x="660" y="108"/>
                </a:lnTo>
                <a:lnTo>
                  <a:pt x="701" y="123"/>
                </a:lnTo>
                <a:lnTo>
                  <a:pt x="736" y="138"/>
                </a:lnTo>
                <a:lnTo>
                  <a:pt x="775" y="155"/>
                </a:lnTo>
                <a:lnTo>
                  <a:pt x="814" y="172"/>
                </a:lnTo>
                <a:lnTo>
                  <a:pt x="853" y="193"/>
                </a:lnTo>
                <a:lnTo>
                  <a:pt x="887" y="210"/>
                </a:lnTo>
                <a:lnTo>
                  <a:pt x="924" y="233"/>
                </a:lnTo>
                <a:lnTo>
                  <a:pt x="958" y="254"/>
                </a:lnTo>
                <a:lnTo>
                  <a:pt x="990" y="275"/>
                </a:lnTo>
                <a:lnTo>
                  <a:pt x="1016" y="298"/>
                </a:lnTo>
                <a:lnTo>
                  <a:pt x="1038" y="318"/>
                </a:lnTo>
                <a:lnTo>
                  <a:pt x="1055" y="338"/>
                </a:lnTo>
                <a:lnTo>
                  <a:pt x="1338" y="310"/>
                </a:lnTo>
                <a:lnTo>
                  <a:pt x="1298" y="325"/>
                </a:lnTo>
                <a:lnTo>
                  <a:pt x="1251" y="341"/>
                </a:lnTo>
                <a:lnTo>
                  <a:pt x="1216" y="354"/>
                </a:lnTo>
                <a:lnTo>
                  <a:pt x="1187" y="364"/>
                </a:lnTo>
                <a:lnTo>
                  <a:pt x="1157" y="376"/>
                </a:lnTo>
                <a:lnTo>
                  <a:pt x="1133" y="388"/>
                </a:lnTo>
                <a:lnTo>
                  <a:pt x="1109" y="400"/>
                </a:lnTo>
                <a:lnTo>
                  <a:pt x="1086" y="414"/>
                </a:lnTo>
                <a:lnTo>
                  <a:pt x="1063" y="430"/>
                </a:lnTo>
                <a:lnTo>
                  <a:pt x="1036" y="447"/>
                </a:lnTo>
                <a:lnTo>
                  <a:pt x="1009" y="467"/>
                </a:lnTo>
                <a:lnTo>
                  <a:pt x="985" y="484"/>
                </a:lnTo>
                <a:lnTo>
                  <a:pt x="958" y="505"/>
                </a:lnTo>
                <a:lnTo>
                  <a:pt x="936" y="523"/>
                </a:lnTo>
                <a:lnTo>
                  <a:pt x="915" y="515"/>
                </a:lnTo>
                <a:lnTo>
                  <a:pt x="892" y="505"/>
                </a:lnTo>
                <a:lnTo>
                  <a:pt x="868" y="497"/>
                </a:lnTo>
                <a:lnTo>
                  <a:pt x="841" y="488"/>
                </a:lnTo>
                <a:lnTo>
                  <a:pt x="813" y="479"/>
                </a:lnTo>
                <a:lnTo>
                  <a:pt x="787" y="472"/>
                </a:lnTo>
                <a:lnTo>
                  <a:pt x="761" y="467"/>
                </a:lnTo>
                <a:lnTo>
                  <a:pt x="733" y="460"/>
                </a:lnTo>
                <a:lnTo>
                  <a:pt x="703" y="454"/>
                </a:lnTo>
                <a:lnTo>
                  <a:pt x="672" y="447"/>
                </a:lnTo>
                <a:lnTo>
                  <a:pt x="644" y="442"/>
                </a:lnTo>
                <a:lnTo>
                  <a:pt x="616" y="436"/>
                </a:lnTo>
                <a:lnTo>
                  <a:pt x="586" y="432"/>
                </a:lnTo>
                <a:lnTo>
                  <a:pt x="557" y="427"/>
                </a:lnTo>
                <a:lnTo>
                  <a:pt x="531" y="422"/>
                </a:lnTo>
                <a:lnTo>
                  <a:pt x="499" y="418"/>
                </a:lnTo>
                <a:lnTo>
                  <a:pt x="455" y="414"/>
                </a:lnTo>
                <a:lnTo>
                  <a:pt x="748" y="374"/>
                </a:lnTo>
                <a:lnTo>
                  <a:pt x="729" y="344"/>
                </a:lnTo>
                <a:lnTo>
                  <a:pt x="706" y="321"/>
                </a:lnTo>
                <a:lnTo>
                  <a:pt x="664" y="278"/>
                </a:lnTo>
                <a:lnTo>
                  <a:pt x="640" y="260"/>
                </a:lnTo>
                <a:lnTo>
                  <a:pt x="616" y="241"/>
                </a:lnTo>
                <a:lnTo>
                  <a:pt x="572" y="208"/>
                </a:lnTo>
                <a:lnTo>
                  <a:pt x="545" y="189"/>
                </a:lnTo>
                <a:lnTo>
                  <a:pt x="514" y="166"/>
                </a:lnTo>
                <a:lnTo>
                  <a:pt x="485" y="149"/>
                </a:lnTo>
                <a:lnTo>
                  <a:pt x="460" y="134"/>
                </a:lnTo>
                <a:lnTo>
                  <a:pt x="436" y="119"/>
                </a:lnTo>
                <a:lnTo>
                  <a:pt x="406" y="104"/>
                </a:lnTo>
                <a:lnTo>
                  <a:pt x="374" y="90"/>
                </a:lnTo>
                <a:lnTo>
                  <a:pt x="342" y="78"/>
                </a:lnTo>
                <a:lnTo>
                  <a:pt x="311" y="65"/>
                </a:lnTo>
                <a:lnTo>
                  <a:pt x="273" y="53"/>
                </a:lnTo>
                <a:lnTo>
                  <a:pt x="237" y="44"/>
                </a:lnTo>
                <a:lnTo>
                  <a:pt x="196" y="36"/>
                </a:lnTo>
                <a:lnTo>
                  <a:pt x="156" y="28"/>
                </a:lnTo>
                <a:lnTo>
                  <a:pt x="115" y="21"/>
                </a:lnTo>
                <a:lnTo>
                  <a:pt x="71" y="15"/>
                </a:lnTo>
                <a:lnTo>
                  <a:pt x="0" y="4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5" name="Rectangle 9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One-Way ANOVA</a:t>
            </a:r>
            <a:r>
              <a:rPr lang="en-US" sz="4000" smtClean="0"/>
              <a:t> </a:t>
            </a:r>
            <a:br>
              <a:rPr lang="en-US" sz="4000" smtClean="0"/>
            </a:br>
            <a:r>
              <a:rPr lang="en-US" smtClean="0"/>
              <a:t>Partitions Total Variation</a:t>
            </a:r>
          </a:p>
        </p:txBody>
      </p:sp>
      <p:sp>
        <p:nvSpPr>
          <p:cNvPr id="22531" name="Rectangle 14"/>
          <p:cNvSpPr>
            <a:spLocks noGrp="1" noChangeArrowheads="1"/>
          </p:cNvSpPr>
          <p:nvPr>
            <p:ph sz="half" idx="1"/>
          </p:nvPr>
        </p:nvSpPr>
        <p:spPr>
          <a:xfrm>
            <a:off x="5029200" y="4648200"/>
            <a:ext cx="3962400" cy="19812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7338" indent="-287338" eaLnBrk="1" hangingPunct="1">
              <a:lnSpc>
                <a:spcPct val="9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en-US" sz="2400" smtClean="0"/>
              <a:t>Sum of Squares Within</a:t>
            </a:r>
          </a:p>
          <a:p>
            <a:pPr marL="287338" indent="-287338" eaLnBrk="1" hangingPunct="1">
              <a:lnSpc>
                <a:spcPct val="9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en-US" sz="2400" b="1" smtClean="0"/>
              <a:t>Sum of Squares Error (SSE)</a:t>
            </a:r>
          </a:p>
          <a:p>
            <a:pPr marL="287338" indent="-287338" eaLnBrk="1" hangingPunct="1">
              <a:lnSpc>
                <a:spcPct val="9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en-US" sz="2400" smtClean="0"/>
              <a:t>Within Groups Variation</a:t>
            </a:r>
          </a:p>
        </p:txBody>
      </p:sp>
      <p:sp>
        <p:nvSpPr>
          <p:cNvPr id="22532" name="Rectangle 15"/>
          <p:cNvSpPr>
            <a:spLocks noGrp="1" noChangeArrowheads="1"/>
          </p:cNvSpPr>
          <p:nvPr>
            <p:ph sz="half" idx="2"/>
          </p:nvPr>
        </p:nvSpPr>
        <p:spPr>
          <a:xfrm>
            <a:off x="304800" y="4648200"/>
            <a:ext cx="4114800" cy="19812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7338" indent="-287338" eaLnBrk="1" hangingPunct="1">
              <a:lnSpc>
                <a:spcPct val="9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en-US" sz="2400" smtClean="0"/>
              <a:t>Sum of Squares Between</a:t>
            </a:r>
          </a:p>
          <a:p>
            <a:pPr marL="287338" indent="-287338" eaLnBrk="1" hangingPunct="1">
              <a:lnSpc>
                <a:spcPct val="9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en-US" sz="2400" b="1" smtClean="0"/>
              <a:t>Sum of Squares Treatment (SST)</a:t>
            </a:r>
          </a:p>
          <a:p>
            <a:pPr marL="287338" indent="-287338" eaLnBrk="1" hangingPunct="1">
              <a:lnSpc>
                <a:spcPct val="9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en-US" sz="2400" smtClean="0"/>
              <a:t>Between Groups Variation</a:t>
            </a:r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67302-C337-4825-8335-6F13EF49E548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22534" name="Freeform 2"/>
          <p:cNvSpPr>
            <a:spLocks/>
          </p:cNvSpPr>
          <p:nvPr/>
        </p:nvSpPr>
        <p:spPr bwMode="auto">
          <a:xfrm>
            <a:off x="2055813" y="2271713"/>
            <a:ext cx="1223962" cy="609600"/>
          </a:xfrm>
          <a:custGeom>
            <a:avLst/>
            <a:gdLst>
              <a:gd name="T0" fmla="*/ 2147483647 w 771"/>
              <a:gd name="T1" fmla="*/ 0 h 384"/>
              <a:gd name="T2" fmla="*/ 2147483647 w 771"/>
              <a:gd name="T3" fmla="*/ 2147483647 h 384"/>
              <a:gd name="T4" fmla="*/ 2147483647 w 771"/>
              <a:gd name="T5" fmla="*/ 2147483647 h 384"/>
              <a:gd name="T6" fmla="*/ 2147483647 w 771"/>
              <a:gd name="T7" fmla="*/ 2147483647 h 384"/>
              <a:gd name="T8" fmla="*/ 2147483647 w 771"/>
              <a:gd name="T9" fmla="*/ 2147483647 h 384"/>
              <a:gd name="T10" fmla="*/ 2147483647 w 771"/>
              <a:gd name="T11" fmla="*/ 2147483647 h 384"/>
              <a:gd name="T12" fmla="*/ 2147483647 w 771"/>
              <a:gd name="T13" fmla="*/ 2147483647 h 384"/>
              <a:gd name="T14" fmla="*/ 2147483647 w 771"/>
              <a:gd name="T15" fmla="*/ 2147483647 h 384"/>
              <a:gd name="T16" fmla="*/ 2147483647 w 771"/>
              <a:gd name="T17" fmla="*/ 2147483647 h 384"/>
              <a:gd name="T18" fmla="*/ 2147483647 w 771"/>
              <a:gd name="T19" fmla="*/ 2147483647 h 384"/>
              <a:gd name="T20" fmla="*/ 2147483647 w 771"/>
              <a:gd name="T21" fmla="*/ 2147483647 h 384"/>
              <a:gd name="T22" fmla="*/ 2147483647 w 771"/>
              <a:gd name="T23" fmla="*/ 2147483647 h 384"/>
              <a:gd name="T24" fmla="*/ 2147483647 w 771"/>
              <a:gd name="T25" fmla="*/ 2147483647 h 384"/>
              <a:gd name="T26" fmla="*/ 2147483647 w 771"/>
              <a:gd name="T27" fmla="*/ 2147483647 h 384"/>
              <a:gd name="T28" fmla="*/ 2147483647 w 771"/>
              <a:gd name="T29" fmla="*/ 2147483647 h 384"/>
              <a:gd name="T30" fmla="*/ 2147483647 w 771"/>
              <a:gd name="T31" fmla="*/ 2147483647 h 384"/>
              <a:gd name="T32" fmla="*/ 2147483647 w 771"/>
              <a:gd name="T33" fmla="*/ 2147483647 h 384"/>
              <a:gd name="T34" fmla="*/ 2147483647 w 771"/>
              <a:gd name="T35" fmla="*/ 2147483647 h 384"/>
              <a:gd name="T36" fmla="*/ 2147483647 w 771"/>
              <a:gd name="T37" fmla="*/ 2147483647 h 384"/>
              <a:gd name="T38" fmla="*/ 2147483647 w 771"/>
              <a:gd name="T39" fmla="*/ 2147483647 h 384"/>
              <a:gd name="T40" fmla="*/ 2147483647 w 771"/>
              <a:gd name="T41" fmla="*/ 2147483647 h 384"/>
              <a:gd name="T42" fmla="*/ 2147483647 w 771"/>
              <a:gd name="T43" fmla="*/ 2147483647 h 384"/>
              <a:gd name="T44" fmla="*/ 2147483647 w 771"/>
              <a:gd name="T45" fmla="*/ 2147483647 h 384"/>
              <a:gd name="T46" fmla="*/ 0 w 771"/>
              <a:gd name="T47" fmla="*/ 2147483647 h 384"/>
              <a:gd name="T48" fmla="*/ 2147483647 w 771"/>
              <a:gd name="T49" fmla="*/ 2147483647 h 384"/>
              <a:gd name="T50" fmla="*/ 2147483647 w 771"/>
              <a:gd name="T51" fmla="*/ 2147483647 h 384"/>
              <a:gd name="T52" fmla="*/ 2147483647 w 771"/>
              <a:gd name="T53" fmla="*/ 2147483647 h 384"/>
              <a:gd name="T54" fmla="*/ 2147483647 w 771"/>
              <a:gd name="T55" fmla="*/ 2147483647 h 384"/>
              <a:gd name="T56" fmla="*/ 2147483647 w 771"/>
              <a:gd name="T57" fmla="*/ 2147483647 h 384"/>
              <a:gd name="T58" fmla="*/ 2147483647 w 771"/>
              <a:gd name="T59" fmla="*/ 2147483647 h 384"/>
              <a:gd name="T60" fmla="*/ 2147483647 w 771"/>
              <a:gd name="T61" fmla="*/ 2147483647 h 384"/>
              <a:gd name="T62" fmla="*/ 2147483647 w 771"/>
              <a:gd name="T63" fmla="*/ 2147483647 h 384"/>
              <a:gd name="T64" fmla="*/ 2147483647 w 771"/>
              <a:gd name="T65" fmla="*/ 2147483647 h 384"/>
              <a:gd name="T66" fmla="*/ 2147483647 w 771"/>
              <a:gd name="T67" fmla="*/ 2147483647 h 384"/>
              <a:gd name="T68" fmla="*/ 2147483647 w 771"/>
              <a:gd name="T69" fmla="*/ 0 h 38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771" h="384">
                <a:moveTo>
                  <a:pt x="770" y="0"/>
                </a:moveTo>
                <a:lnTo>
                  <a:pt x="770" y="28"/>
                </a:lnTo>
                <a:lnTo>
                  <a:pt x="714" y="35"/>
                </a:lnTo>
                <a:lnTo>
                  <a:pt x="663" y="45"/>
                </a:lnTo>
                <a:lnTo>
                  <a:pt x="617" y="57"/>
                </a:lnTo>
                <a:lnTo>
                  <a:pt x="570" y="68"/>
                </a:lnTo>
                <a:lnTo>
                  <a:pt x="529" y="80"/>
                </a:lnTo>
                <a:lnTo>
                  <a:pt x="496" y="90"/>
                </a:lnTo>
                <a:lnTo>
                  <a:pt x="464" y="101"/>
                </a:lnTo>
                <a:lnTo>
                  <a:pt x="427" y="114"/>
                </a:lnTo>
                <a:lnTo>
                  <a:pt x="395" y="129"/>
                </a:lnTo>
                <a:lnTo>
                  <a:pt x="359" y="148"/>
                </a:lnTo>
                <a:lnTo>
                  <a:pt x="330" y="165"/>
                </a:lnTo>
                <a:lnTo>
                  <a:pt x="301" y="182"/>
                </a:lnTo>
                <a:lnTo>
                  <a:pt x="274" y="201"/>
                </a:lnTo>
                <a:lnTo>
                  <a:pt x="240" y="224"/>
                </a:lnTo>
                <a:lnTo>
                  <a:pt x="204" y="250"/>
                </a:lnTo>
                <a:lnTo>
                  <a:pt x="183" y="269"/>
                </a:lnTo>
                <a:lnTo>
                  <a:pt x="161" y="289"/>
                </a:lnTo>
                <a:lnTo>
                  <a:pt x="139" y="309"/>
                </a:lnTo>
                <a:lnTo>
                  <a:pt x="120" y="328"/>
                </a:lnTo>
                <a:lnTo>
                  <a:pt x="96" y="358"/>
                </a:lnTo>
                <a:lnTo>
                  <a:pt x="81" y="383"/>
                </a:lnTo>
                <a:lnTo>
                  <a:pt x="0" y="375"/>
                </a:lnTo>
                <a:lnTo>
                  <a:pt x="26" y="333"/>
                </a:lnTo>
                <a:lnTo>
                  <a:pt x="67" y="289"/>
                </a:lnTo>
                <a:lnTo>
                  <a:pt x="108" y="252"/>
                </a:lnTo>
                <a:lnTo>
                  <a:pt x="161" y="212"/>
                </a:lnTo>
                <a:lnTo>
                  <a:pt x="233" y="156"/>
                </a:lnTo>
                <a:lnTo>
                  <a:pt x="313" y="108"/>
                </a:lnTo>
                <a:lnTo>
                  <a:pt x="398" y="68"/>
                </a:lnTo>
                <a:lnTo>
                  <a:pt x="473" y="43"/>
                </a:lnTo>
                <a:lnTo>
                  <a:pt x="568" y="19"/>
                </a:lnTo>
                <a:lnTo>
                  <a:pt x="644" y="9"/>
                </a:lnTo>
                <a:lnTo>
                  <a:pt x="770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5" name="Freeform 3"/>
          <p:cNvSpPr>
            <a:spLocks/>
          </p:cNvSpPr>
          <p:nvPr/>
        </p:nvSpPr>
        <p:spPr bwMode="auto">
          <a:xfrm>
            <a:off x="1157288" y="2768600"/>
            <a:ext cx="630237" cy="433388"/>
          </a:xfrm>
          <a:custGeom>
            <a:avLst/>
            <a:gdLst>
              <a:gd name="T0" fmla="*/ 2147483647 w 397"/>
              <a:gd name="T1" fmla="*/ 2147483647 h 273"/>
              <a:gd name="T2" fmla="*/ 2147483647 w 397"/>
              <a:gd name="T3" fmla="*/ 2147483647 h 273"/>
              <a:gd name="T4" fmla="*/ 2147483647 w 397"/>
              <a:gd name="T5" fmla="*/ 2147483647 h 273"/>
              <a:gd name="T6" fmla="*/ 2147483647 w 397"/>
              <a:gd name="T7" fmla="*/ 2147483647 h 273"/>
              <a:gd name="T8" fmla="*/ 2147483647 w 397"/>
              <a:gd name="T9" fmla="*/ 2147483647 h 273"/>
              <a:gd name="T10" fmla="*/ 2147483647 w 397"/>
              <a:gd name="T11" fmla="*/ 2147483647 h 273"/>
              <a:gd name="T12" fmla="*/ 2147483647 w 397"/>
              <a:gd name="T13" fmla="*/ 2147483647 h 273"/>
              <a:gd name="T14" fmla="*/ 2147483647 w 397"/>
              <a:gd name="T15" fmla="*/ 2147483647 h 273"/>
              <a:gd name="T16" fmla="*/ 2147483647 w 397"/>
              <a:gd name="T17" fmla="*/ 2147483647 h 273"/>
              <a:gd name="T18" fmla="*/ 2147483647 w 397"/>
              <a:gd name="T19" fmla="*/ 2147483647 h 273"/>
              <a:gd name="T20" fmla="*/ 2147483647 w 397"/>
              <a:gd name="T21" fmla="*/ 2147483647 h 273"/>
              <a:gd name="T22" fmla="*/ 2147483647 w 397"/>
              <a:gd name="T23" fmla="*/ 2147483647 h 273"/>
              <a:gd name="T24" fmla="*/ 2147483647 w 397"/>
              <a:gd name="T25" fmla="*/ 2147483647 h 273"/>
              <a:gd name="T26" fmla="*/ 2147483647 w 397"/>
              <a:gd name="T27" fmla="*/ 2147483647 h 273"/>
              <a:gd name="T28" fmla="*/ 2147483647 w 397"/>
              <a:gd name="T29" fmla="*/ 2147483647 h 273"/>
              <a:gd name="T30" fmla="*/ 2147483647 w 397"/>
              <a:gd name="T31" fmla="*/ 2147483647 h 273"/>
              <a:gd name="T32" fmla="*/ 0 w 397"/>
              <a:gd name="T33" fmla="*/ 2147483647 h 273"/>
              <a:gd name="T34" fmla="*/ 0 w 397"/>
              <a:gd name="T35" fmla="*/ 0 h 273"/>
              <a:gd name="T36" fmla="*/ 2147483647 w 397"/>
              <a:gd name="T37" fmla="*/ 2147483647 h 273"/>
              <a:gd name="T38" fmla="*/ 2147483647 w 397"/>
              <a:gd name="T39" fmla="*/ 2147483647 h 273"/>
              <a:gd name="T40" fmla="*/ 2147483647 w 397"/>
              <a:gd name="T41" fmla="*/ 2147483647 h 273"/>
              <a:gd name="T42" fmla="*/ 2147483647 w 397"/>
              <a:gd name="T43" fmla="*/ 2147483647 h 273"/>
              <a:gd name="T44" fmla="*/ 2147483647 w 397"/>
              <a:gd name="T45" fmla="*/ 2147483647 h 273"/>
              <a:gd name="T46" fmla="*/ 2147483647 w 397"/>
              <a:gd name="T47" fmla="*/ 2147483647 h 273"/>
              <a:gd name="T48" fmla="*/ 2147483647 w 397"/>
              <a:gd name="T49" fmla="*/ 2147483647 h 273"/>
              <a:gd name="T50" fmla="*/ 2147483647 w 397"/>
              <a:gd name="T51" fmla="*/ 2147483647 h 273"/>
              <a:gd name="T52" fmla="*/ 2147483647 w 397"/>
              <a:gd name="T53" fmla="*/ 2147483647 h 273"/>
              <a:gd name="T54" fmla="*/ 2147483647 w 397"/>
              <a:gd name="T55" fmla="*/ 2147483647 h 27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7" h="273">
                <a:moveTo>
                  <a:pt x="396" y="211"/>
                </a:moveTo>
                <a:lnTo>
                  <a:pt x="396" y="272"/>
                </a:lnTo>
                <a:lnTo>
                  <a:pt x="379" y="256"/>
                </a:lnTo>
                <a:lnTo>
                  <a:pt x="362" y="240"/>
                </a:lnTo>
                <a:lnTo>
                  <a:pt x="338" y="223"/>
                </a:lnTo>
                <a:lnTo>
                  <a:pt x="310" y="204"/>
                </a:lnTo>
                <a:lnTo>
                  <a:pt x="282" y="183"/>
                </a:lnTo>
                <a:lnTo>
                  <a:pt x="253" y="162"/>
                </a:lnTo>
                <a:lnTo>
                  <a:pt x="226" y="146"/>
                </a:lnTo>
                <a:lnTo>
                  <a:pt x="202" y="131"/>
                </a:lnTo>
                <a:lnTo>
                  <a:pt x="176" y="117"/>
                </a:lnTo>
                <a:lnTo>
                  <a:pt x="149" y="103"/>
                </a:lnTo>
                <a:lnTo>
                  <a:pt x="116" y="89"/>
                </a:lnTo>
                <a:lnTo>
                  <a:pt x="86" y="77"/>
                </a:lnTo>
                <a:lnTo>
                  <a:pt x="56" y="68"/>
                </a:lnTo>
                <a:lnTo>
                  <a:pt x="24" y="56"/>
                </a:lnTo>
                <a:lnTo>
                  <a:pt x="0" y="47"/>
                </a:lnTo>
                <a:lnTo>
                  <a:pt x="0" y="0"/>
                </a:lnTo>
                <a:lnTo>
                  <a:pt x="43" y="10"/>
                </a:lnTo>
                <a:lnTo>
                  <a:pt x="107" y="31"/>
                </a:lnTo>
                <a:lnTo>
                  <a:pt x="188" y="58"/>
                </a:lnTo>
                <a:lnTo>
                  <a:pt x="247" y="87"/>
                </a:lnTo>
                <a:lnTo>
                  <a:pt x="302" y="128"/>
                </a:lnTo>
                <a:lnTo>
                  <a:pt x="356" y="162"/>
                </a:lnTo>
                <a:lnTo>
                  <a:pt x="396" y="196"/>
                </a:lnTo>
                <a:lnTo>
                  <a:pt x="396" y="271"/>
                </a:lnTo>
                <a:lnTo>
                  <a:pt x="396" y="270"/>
                </a:lnTo>
                <a:lnTo>
                  <a:pt x="396" y="211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Freeform 4"/>
          <p:cNvSpPr>
            <a:spLocks/>
          </p:cNvSpPr>
          <p:nvPr/>
        </p:nvSpPr>
        <p:spPr bwMode="auto">
          <a:xfrm>
            <a:off x="1798638" y="2935288"/>
            <a:ext cx="755650" cy="265112"/>
          </a:xfrm>
          <a:custGeom>
            <a:avLst/>
            <a:gdLst>
              <a:gd name="T0" fmla="*/ 2147483647 w 476"/>
              <a:gd name="T1" fmla="*/ 0 h 167"/>
              <a:gd name="T2" fmla="*/ 2147483647 w 476"/>
              <a:gd name="T3" fmla="*/ 2147483647 h 167"/>
              <a:gd name="T4" fmla="*/ 2147483647 w 476"/>
              <a:gd name="T5" fmla="*/ 2147483647 h 167"/>
              <a:gd name="T6" fmla="*/ 2147483647 w 476"/>
              <a:gd name="T7" fmla="*/ 2147483647 h 167"/>
              <a:gd name="T8" fmla="*/ 2147483647 w 476"/>
              <a:gd name="T9" fmla="*/ 2147483647 h 167"/>
              <a:gd name="T10" fmla="*/ 2147483647 w 476"/>
              <a:gd name="T11" fmla="*/ 2147483647 h 167"/>
              <a:gd name="T12" fmla="*/ 2147483647 w 476"/>
              <a:gd name="T13" fmla="*/ 2147483647 h 167"/>
              <a:gd name="T14" fmla="*/ 2147483647 w 476"/>
              <a:gd name="T15" fmla="*/ 2147483647 h 167"/>
              <a:gd name="T16" fmla="*/ 2147483647 w 476"/>
              <a:gd name="T17" fmla="*/ 2147483647 h 167"/>
              <a:gd name="T18" fmla="*/ 2147483647 w 476"/>
              <a:gd name="T19" fmla="*/ 2147483647 h 167"/>
              <a:gd name="T20" fmla="*/ 2147483647 w 476"/>
              <a:gd name="T21" fmla="*/ 2147483647 h 167"/>
              <a:gd name="T22" fmla="*/ 2147483647 w 476"/>
              <a:gd name="T23" fmla="*/ 2147483647 h 167"/>
              <a:gd name="T24" fmla="*/ 2147483647 w 476"/>
              <a:gd name="T25" fmla="*/ 2147483647 h 167"/>
              <a:gd name="T26" fmla="*/ 2147483647 w 476"/>
              <a:gd name="T27" fmla="*/ 2147483647 h 167"/>
              <a:gd name="T28" fmla="*/ 2147483647 w 476"/>
              <a:gd name="T29" fmla="*/ 2147483647 h 167"/>
              <a:gd name="T30" fmla="*/ 0 w 476"/>
              <a:gd name="T31" fmla="*/ 2147483647 h 167"/>
              <a:gd name="T32" fmla="*/ 0 w 476"/>
              <a:gd name="T33" fmla="*/ 2147483647 h 167"/>
              <a:gd name="T34" fmla="*/ 2147483647 w 476"/>
              <a:gd name="T35" fmla="*/ 2147483647 h 167"/>
              <a:gd name="T36" fmla="*/ 2147483647 w 476"/>
              <a:gd name="T37" fmla="*/ 2147483647 h 167"/>
              <a:gd name="T38" fmla="*/ 2147483647 w 476"/>
              <a:gd name="T39" fmla="*/ 2147483647 h 167"/>
              <a:gd name="T40" fmla="*/ 2147483647 w 476"/>
              <a:gd name="T41" fmla="*/ 2147483647 h 167"/>
              <a:gd name="T42" fmla="*/ 2147483647 w 476"/>
              <a:gd name="T43" fmla="*/ 2147483647 h 167"/>
              <a:gd name="T44" fmla="*/ 2147483647 w 476"/>
              <a:gd name="T45" fmla="*/ 2147483647 h 167"/>
              <a:gd name="T46" fmla="*/ 2147483647 w 476"/>
              <a:gd name="T47" fmla="*/ 0 h 167"/>
              <a:gd name="T48" fmla="*/ 2147483647 w 476"/>
              <a:gd name="T49" fmla="*/ 0 h 16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76" h="167">
                <a:moveTo>
                  <a:pt x="475" y="0"/>
                </a:moveTo>
                <a:lnTo>
                  <a:pt x="475" y="51"/>
                </a:lnTo>
                <a:lnTo>
                  <a:pt x="444" y="55"/>
                </a:lnTo>
                <a:lnTo>
                  <a:pt x="413" y="60"/>
                </a:lnTo>
                <a:lnTo>
                  <a:pt x="383" y="65"/>
                </a:lnTo>
                <a:lnTo>
                  <a:pt x="352" y="71"/>
                </a:lnTo>
                <a:lnTo>
                  <a:pt x="317" y="78"/>
                </a:lnTo>
                <a:lnTo>
                  <a:pt x="278" y="85"/>
                </a:lnTo>
                <a:lnTo>
                  <a:pt x="230" y="96"/>
                </a:lnTo>
                <a:lnTo>
                  <a:pt x="183" y="106"/>
                </a:lnTo>
                <a:lnTo>
                  <a:pt x="153" y="114"/>
                </a:lnTo>
                <a:lnTo>
                  <a:pt x="116" y="125"/>
                </a:lnTo>
                <a:lnTo>
                  <a:pt x="77" y="137"/>
                </a:lnTo>
                <a:lnTo>
                  <a:pt x="42" y="150"/>
                </a:lnTo>
                <a:lnTo>
                  <a:pt x="16" y="159"/>
                </a:lnTo>
                <a:lnTo>
                  <a:pt x="0" y="166"/>
                </a:lnTo>
                <a:lnTo>
                  <a:pt x="0" y="103"/>
                </a:lnTo>
                <a:lnTo>
                  <a:pt x="30" y="86"/>
                </a:lnTo>
                <a:lnTo>
                  <a:pt x="89" y="65"/>
                </a:lnTo>
                <a:lnTo>
                  <a:pt x="159" y="42"/>
                </a:lnTo>
                <a:lnTo>
                  <a:pt x="221" y="30"/>
                </a:lnTo>
                <a:lnTo>
                  <a:pt x="292" y="15"/>
                </a:lnTo>
                <a:lnTo>
                  <a:pt x="364" y="4"/>
                </a:lnTo>
                <a:lnTo>
                  <a:pt x="415" y="0"/>
                </a:lnTo>
                <a:lnTo>
                  <a:pt x="475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Freeform 5"/>
          <p:cNvSpPr>
            <a:spLocks/>
          </p:cNvSpPr>
          <p:nvPr/>
        </p:nvSpPr>
        <p:spPr bwMode="auto">
          <a:xfrm>
            <a:off x="1157288" y="2266950"/>
            <a:ext cx="2124075" cy="833438"/>
          </a:xfrm>
          <a:custGeom>
            <a:avLst/>
            <a:gdLst>
              <a:gd name="T0" fmla="*/ 2147483647 w 1338"/>
              <a:gd name="T1" fmla="*/ 0 h 525"/>
              <a:gd name="T2" fmla="*/ 2147483647 w 1338"/>
              <a:gd name="T3" fmla="*/ 0 h 525"/>
              <a:gd name="T4" fmla="*/ 2147483647 w 1338"/>
              <a:gd name="T5" fmla="*/ 2147483647 h 525"/>
              <a:gd name="T6" fmla="*/ 2147483647 w 1338"/>
              <a:gd name="T7" fmla="*/ 2147483647 h 525"/>
              <a:gd name="T8" fmla="*/ 2147483647 w 1338"/>
              <a:gd name="T9" fmla="*/ 2147483647 h 525"/>
              <a:gd name="T10" fmla="*/ 2147483647 w 1338"/>
              <a:gd name="T11" fmla="*/ 2147483647 h 525"/>
              <a:gd name="T12" fmla="*/ 2147483647 w 1338"/>
              <a:gd name="T13" fmla="*/ 2147483647 h 525"/>
              <a:gd name="T14" fmla="*/ 2147483647 w 1338"/>
              <a:gd name="T15" fmla="*/ 2147483647 h 525"/>
              <a:gd name="T16" fmla="*/ 2147483647 w 1338"/>
              <a:gd name="T17" fmla="*/ 2147483647 h 525"/>
              <a:gd name="T18" fmla="*/ 2147483647 w 1338"/>
              <a:gd name="T19" fmla="*/ 2147483647 h 525"/>
              <a:gd name="T20" fmla="*/ 2147483647 w 1338"/>
              <a:gd name="T21" fmla="*/ 2147483647 h 525"/>
              <a:gd name="T22" fmla="*/ 2147483647 w 1338"/>
              <a:gd name="T23" fmla="*/ 2147483647 h 525"/>
              <a:gd name="T24" fmla="*/ 2147483647 w 1338"/>
              <a:gd name="T25" fmla="*/ 2147483647 h 525"/>
              <a:gd name="T26" fmla="*/ 2147483647 w 1338"/>
              <a:gd name="T27" fmla="*/ 2147483647 h 525"/>
              <a:gd name="T28" fmla="*/ 2147483647 w 1338"/>
              <a:gd name="T29" fmla="*/ 2147483647 h 525"/>
              <a:gd name="T30" fmla="*/ 2147483647 w 1338"/>
              <a:gd name="T31" fmla="*/ 2147483647 h 525"/>
              <a:gd name="T32" fmla="*/ 2147483647 w 1338"/>
              <a:gd name="T33" fmla="*/ 2147483647 h 525"/>
              <a:gd name="T34" fmla="*/ 2147483647 w 1338"/>
              <a:gd name="T35" fmla="*/ 2147483647 h 525"/>
              <a:gd name="T36" fmla="*/ 2147483647 w 1338"/>
              <a:gd name="T37" fmla="*/ 2147483647 h 525"/>
              <a:gd name="T38" fmla="*/ 2147483647 w 1338"/>
              <a:gd name="T39" fmla="*/ 2147483647 h 525"/>
              <a:gd name="T40" fmla="*/ 2147483647 w 1338"/>
              <a:gd name="T41" fmla="*/ 2147483647 h 525"/>
              <a:gd name="T42" fmla="*/ 2147483647 w 1338"/>
              <a:gd name="T43" fmla="*/ 2147483647 h 525"/>
              <a:gd name="T44" fmla="*/ 2147483647 w 1338"/>
              <a:gd name="T45" fmla="*/ 2147483647 h 525"/>
              <a:gd name="T46" fmla="*/ 2147483647 w 1338"/>
              <a:gd name="T47" fmla="*/ 2147483647 h 525"/>
              <a:gd name="T48" fmla="*/ 2147483647 w 1338"/>
              <a:gd name="T49" fmla="*/ 2147483647 h 525"/>
              <a:gd name="T50" fmla="*/ 2147483647 w 1338"/>
              <a:gd name="T51" fmla="*/ 2147483647 h 525"/>
              <a:gd name="T52" fmla="*/ 2147483647 w 1338"/>
              <a:gd name="T53" fmla="*/ 2147483647 h 525"/>
              <a:gd name="T54" fmla="*/ 2147483647 w 1338"/>
              <a:gd name="T55" fmla="*/ 2147483647 h 525"/>
              <a:gd name="T56" fmla="*/ 2147483647 w 1338"/>
              <a:gd name="T57" fmla="*/ 2147483647 h 525"/>
              <a:gd name="T58" fmla="*/ 2147483647 w 1338"/>
              <a:gd name="T59" fmla="*/ 2147483647 h 525"/>
              <a:gd name="T60" fmla="*/ 2147483647 w 1338"/>
              <a:gd name="T61" fmla="*/ 2147483647 h 525"/>
              <a:gd name="T62" fmla="*/ 2147483647 w 1338"/>
              <a:gd name="T63" fmla="*/ 2147483647 h 525"/>
              <a:gd name="T64" fmla="*/ 2147483647 w 1338"/>
              <a:gd name="T65" fmla="*/ 2147483647 h 525"/>
              <a:gd name="T66" fmla="*/ 2147483647 w 1338"/>
              <a:gd name="T67" fmla="*/ 2147483647 h 525"/>
              <a:gd name="T68" fmla="*/ 2147483647 w 1338"/>
              <a:gd name="T69" fmla="*/ 2147483647 h 525"/>
              <a:gd name="T70" fmla="*/ 2147483647 w 1338"/>
              <a:gd name="T71" fmla="*/ 2147483647 h 525"/>
              <a:gd name="T72" fmla="*/ 2147483647 w 1338"/>
              <a:gd name="T73" fmla="*/ 2147483647 h 525"/>
              <a:gd name="T74" fmla="*/ 2147483647 w 1338"/>
              <a:gd name="T75" fmla="*/ 2147483647 h 525"/>
              <a:gd name="T76" fmla="*/ 2147483647 w 1338"/>
              <a:gd name="T77" fmla="*/ 2147483647 h 525"/>
              <a:gd name="T78" fmla="*/ 2147483647 w 1338"/>
              <a:gd name="T79" fmla="*/ 2147483647 h 525"/>
              <a:gd name="T80" fmla="*/ 2147483647 w 1338"/>
              <a:gd name="T81" fmla="*/ 2147483647 h 5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38" h="525">
                <a:moveTo>
                  <a:pt x="1337" y="4"/>
                </a:moveTo>
                <a:lnTo>
                  <a:pt x="1264" y="0"/>
                </a:lnTo>
                <a:lnTo>
                  <a:pt x="1228" y="0"/>
                </a:lnTo>
                <a:lnTo>
                  <a:pt x="1184" y="0"/>
                </a:lnTo>
                <a:lnTo>
                  <a:pt x="1142" y="3"/>
                </a:lnTo>
                <a:lnTo>
                  <a:pt x="1101" y="4"/>
                </a:lnTo>
                <a:lnTo>
                  <a:pt x="1060" y="9"/>
                </a:lnTo>
                <a:lnTo>
                  <a:pt x="1024" y="13"/>
                </a:lnTo>
                <a:lnTo>
                  <a:pt x="983" y="20"/>
                </a:lnTo>
                <a:lnTo>
                  <a:pt x="934" y="29"/>
                </a:lnTo>
                <a:lnTo>
                  <a:pt x="890" y="40"/>
                </a:lnTo>
                <a:lnTo>
                  <a:pt x="849" y="50"/>
                </a:lnTo>
                <a:lnTo>
                  <a:pt x="803" y="63"/>
                </a:lnTo>
                <a:lnTo>
                  <a:pt x="758" y="78"/>
                </a:lnTo>
                <a:lnTo>
                  <a:pt x="714" y="93"/>
                </a:lnTo>
                <a:lnTo>
                  <a:pt x="677" y="109"/>
                </a:lnTo>
                <a:lnTo>
                  <a:pt x="636" y="124"/>
                </a:lnTo>
                <a:lnTo>
                  <a:pt x="601" y="138"/>
                </a:lnTo>
                <a:lnTo>
                  <a:pt x="563" y="156"/>
                </a:lnTo>
                <a:lnTo>
                  <a:pt x="523" y="173"/>
                </a:lnTo>
                <a:lnTo>
                  <a:pt x="485" y="193"/>
                </a:lnTo>
                <a:lnTo>
                  <a:pt x="450" y="211"/>
                </a:lnTo>
                <a:lnTo>
                  <a:pt x="414" y="233"/>
                </a:lnTo>
                <a:lnTo>
                  <a:pt x="379" y="254"/>
                </a:lnTo>
                <a:lnTo>
                  <a:pt x="348" y="276"/>
                </a:lnTo>
                <a:lnTo>
                  <a:pt x="322" y="298"/>
                </a:lnTo>
                <a:lnTo>
                  <a:pt x="300" y="318"/>
                </a:lnTo>
                <a:lnTo>
                  <a:pt x="282" y="339"/>
                </a:lnTo>
                <a:lnTo>
                  <a:pt x="0" y="310"/>
                </a:lnTo>
                <a:lnTo>
                  <a:pt x="40" y="326"/>
                </a:lnTo>
                <a:lnTo>
                  <a:pt x="86" y="341"/>
                </a:lnTo>
                <a:lnTo>
                  <a:pt x="122" y="354"/>
                </a:lnTo>
                <a:lnTo>
                  <a:pt x="151" y="364"/>
                </a:lnTo>
                <a:lnTo>
                  <a:pt x="181" y="377"/>
                </a:lnTo>
                <a:lnTo>
                  <a:pt x="204" y="389"/>
                </a:lnTo>
                <a:lnTo>
                  <a:pt x="229" y="400"/>
                </a:lnTo>
                <a:lnTo>
                  <a:pt x="249" y="415"/>
                </a:lnTo>
                <a:lnTo>
                  <a:pt x="275" y="430"/>
                </a:lnTo>
                <a:lnTo>
                  <a:pt x="302" y="448"/>
                </a:lnTo>
                <a:lnTo>
                  <a:pt x="329" y="468"/>
                </a:lnTo>
                <a:lnTo>
                  <a:pt x="353" y="484"/>
                </a:lnTo>
                <a:lnTo>
                  <a:pt x="381" y="504"/>
                </a:lnTo>
                <a:lnTo>
                  <a:pt x="402" y="524"/>
                </a:lnTo>
                <a:lnTo>
                  <a:pt x="423" y="515"/>
                </a:lnTo>
                <a:lnTo>
                  <a:pt x="445" y="506"/>
                </a:lnTo>
                <a:lnTo>
                  <a:pt x="469" y="497"/>
                </a:lnTo>
                <a:lnTo>
                  <a:pt x="497" y="488"/>
                </a:lnTo>
                <a:lnTo>
                  <a:pt x="525" y="480"/>
                </a:lnTo>
                <a:lnTo>
                  <a:pt x="551" y="473"/>
                </a:lnTo>
                <a:lnTo>
                  <a:pt x="576" y="467"/>
                </a:lnTo>
                <a:lnTo>
                  <a:pt x="605" y="460"/>
                </a:lnTo>
                <a:lnTo>
                  <a:pt x="635" y="455"/>
                </a:lnTo>
                <a:lnTo>
                  <a:pt x="666" y="448"/>
                </a:lnTo>
                <a:lnTo>
                  <a:pt x="694" y="442"/>
                </a:lnTo>
                <a:lnTo>
                  <a:pt x="722" y="437"/>
                </a:lnTo>
                <a:lnTo>
                  <a:pt x="752" y="433"/>
                </a:lnTo>
                <a:lnTo>
                  <a:pt x="780" y="428"/>
                </a:lnTo>
                <a:lnTo>
                  <a:pt x="807" y="423"/>
                </a:lnTo>
                <a:lnTo>
                  <a:pt x="839" y="418"/>
                </a:lnTo>
                <a:lnTo>
                  <a:pt x="882" y="415"/>
                </a:lnTo>
                <a:lnTo>
                  <a:pt x="589" y="375"/>
                </a:lnTo>
                <a:lnTo>
                  <a:pt x="609" y="344"/>
                </a:lnTo>
                <a:lnTo>
                  <a:pt x="631" y="322"/>
                </a:lnTo>
                <a:lnTo>
                  <a:pt x="673" y="279"/>
                </a:lnTo>
                <a:lnTo>
                  <a:pt x="697" y="260"/>
                </a:lnTo>
                <a:lnTo>
                  <a:pt x="722" y="241"/>
                </a:lnTo>
                <a:lnTo>
                  <a:pt x="766" y="209"/>
                </a:lnTo>
                <a:lnTo>
                  <a:pt x="792" y="189"/>
                </a:lnTo>
                <a:lnTo>
                  <a:pt x="824" y="166"/>
                </a:lnTo>
                <a:lnTo>
                  <a:pt x="853" y="149"/>
                </a:lnTo>
                <a:lnTo>
                  <a:pt x="878" y="134"/>
                </a:lnTo>
                <a:lnTo>
                  <a:pt x="902" y="120"/>
                </a:lnTo>
                <a:lnTo>
                  <a:pt x="931" y="105"/>
                </a:lnTo>
                <a:lnTo>
                  <a:pt x="963" y="90"/>
                </a:lnTo>
                <a:lnTo>
                  <a:pt x="995" y="78"/>
                </a:lnTo>
                <a:lnTo>
                  <a:pt x="1026" y="65"/>
                </a:lnTo>
                <a:lnTo>
                  <a:pt x="1065" y="53"/>
                </a:lnTo>
                <a:lnTo>
                  <a:pt x="1101" y="44"/>
                </a:lnTo>
                <a:lnTo>
                  <a:pt x="1142" y="36"/>
                </a:lnTo>
                <a:lnTo>
                  <a:pt x="1181" y="29"/>
                </a:lnTo>
                <a:lnTo>
                  <a:pt x="1223" y="21"/>
                </a:lnTo>
                <a:lnTo>
                  <a:pt x="1265" y="16"/>
                </a:lnTo>
                <a:lnTo>
                  <a:pt x="1337" y="4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AutoShape 6"/>
          <p:cNvSpPr>
            <a:spLocks noChangeArrowheads="1"/>
          </p:cNvSpPr>
          <p:nvPr/>
        </p:nvSpPr>
        <p:spPr bwMode="auto">
          <a:xfrm>
            <a:off x="3130550" y="1797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22539" name="AutoShape 7"/>
          <p:cNvSpPr>
            <a:spLocks noChangeArrowheads="1"/>
          </p:cNvSpPr>
          <p:nvPr/>
        </p:nvSpPr>
        <p:spPr bwMode="auto">
          <a:xfrm>
            <a:off x="5568950" y="3321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22540" name="AutoShape 8"/>
          <p:cNvSpPr>
            <a:spLocks noChangeArrowheads="1"/>
          </p:cNvSpPr>
          <p:nvPr/>
        </p:nvSpPr>
        <p:spPr bwMode="auto">
          <a:xfrm>
            <a:off x="768350" y="3321050"/>
            <a:ext cx="3111500" cy="1130300"/>
          </a:xfrm>
          <a:prstGeom prst="cube">
            <a:avLst>
              <a:gd name="adj" fmla="val 2499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22541" name="Rectangle 10"/>
          <p:cNvSpPr>
            <a:spLocks noChangeArrowheads="1"/>
          </p:cNvSpPr>
          <p:nvPr/>
        </p:nvSpPr>
        <p:spPr bwMode="auto">
          <a:xfrm>
            <a:off x="4267200" y="685800"/>
            <a:ext cx="203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757238" y="3652838"/>
            <a:ext cx="2752725" cy="819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>
                <a:latin typeface="Arial" charset="0"/>
              </a:rPr>
              <a:t>Variation due to treatment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5557838" y="3652838"/>
            <a:ext cx="2905125" cy="819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>
                <a:latin typeface="Arial" charset="0"/>
              </a:rPr>
              <a:t>Variation due to random sampling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3195638" y="2281238"/>
            <a:ext cx="2824162" cy="5159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>
                <a:latin typeface="Arial" charset="0"/>
              </a:rPr>
              <a:t>Total variation</a:t>
            </a:r>
          </a:p>
        </p:txBody>
      </p:sp>
      <p:sp>
        <p:nvSpPr>
          <p:cNvPr id="22545" name="Freeform 16"/>
          <p:cNvSpPr>
            <a:spLocks/>
          </p:cNvSpPr>
          <p:nvPr/>
        </p:nvSpPr>
        <p:spPr bwMode="auto">
          <a:xfrm>
            <a:off x="6030913" y="2270125"/>
            <a:ext cx="1225550" cy="609600"/>
          </a:xfrm>
          <a:custGeom>
            <a:avLst/>
            <a:gdLst>
              <a:gd name="T0" fmla="*/ 0 w 772"/>
              <a:gd name="T1" fmla="*/ 0 h 384"/>
              <a:gd name="T2" fmla="*/ 0 w 772"/>
              <a:gd name="T3" fmla="*/ 2147483647 h 384"/>
              <a:gd name="T4" fmla="*/ 2147483647 w 772"/>
              <a:gd name="T5" fmla="*/ 2147483647 h 384"/>
              <a:gd name="T6" fmla="*/ 2147483647 w 772"/>
              <a:gd name="T7" fmla="*/ 2147483647 h 384"/>
              <a:gd name="T8" fmla="*/ 2147483647 w 772"/>
              <a:gd name="T9" fmla="*/ 2147483647 h 384"/>
              <a:gd name="T10" fmla="*/ 2147483647 w 772"/>
              <a:gd name="T11" fmla="*/ 2147483647 h 384"/>
              <a:gd name="T12" fmla="*/ 2147483647 w 772"/>
              <a:gd name="T13" fmla="*/ 2147483647 h 384"/>
              <a:gd name="T14" fmla="*/ 2147483647 w 772"/>
              <a:gd name="T15" fmla="*/ 2147483647 h 384"/>
              <a:gd name="T16" fmla="*/ 2147483647 w 772"/>
              <a:gd name="T17" fmla="*/ 2147483647 h 384"/>
              <a:gd name="T18" fmla="*/ 2147483647 w 772"/>
              <a:gd name="T19" fmla="*/ 2147483647 h 384"/>
              <a:gd name="T20" fmla="*/ 2147483647 w 772"/>
              <a:gd name="T21" fmla="*/ 2147483647 h 384"/>
              <a:gd name="T22" fmla="*/ 2147483647 w 772"/>
              <a:gd name="T23" fmla="*/ 2147483647 h 384"/>
              <a:gd name="T24" fmla="*/ 2147483647 w 772"/>
              <a:gd name="T25" fmla="*/ 2147483647 h 384"/>
              <a:gd name="T26" fmla="*/ 2147483647 w 772"/>
              <a:gd name="T27" fmla="*/ 2147483647 h 384"/>
              <a:gd name="T28" fmla="*/ 2147483647 w 772"/>
              <a:gd name="T29" fmla="*/ 2147483647 h 384"/>
              <a:gd name="T30" fmla="*/ 2147483647 w 772"/>
              <a:gd name="T31" fmla="*/ 2147483647 h 384"/>
              <a:gd name="T32" fmla="*/ 2147483647 w 772"/>
              <a:gd name="T33" fmla="*/ 2147483647 h 384"/>
              <a:gd name="T34" fmla="*/ 2147483647 w 772"/>
              <a:gd name="T35" fmla="*/ 2147483647 h 384"/>
              <a:gd name="T36" fmla="*/ 2147483647 w 772"/>
              <a:gd name="T37" fmla="*/ 2147483647 h 384"/>
              <a:gd name="T38" fmla="*/ 2147483647 w 772"/>
              <a:gd name="T39" fmla="*/ 2147483647 h 384"/>
              <a:gd name="T40" fmla="*/ 2147483647 w 772"/>
              <a:gd name="T41" fmla="*/ 2147483647 h 384"/>
              <a:gd name="T42" fmla="*/ 2147483647 w 772"/>
              <a:gd name="T43" fmla="*/ 2147483647 h 384"/>
              <a:gd name="T44" fmla="*/ 2147483647 w 772"/>
              <a:gd name="T45" fmla="*/ 2147483647 h 384"/>
              <a:gd name="T46" fmla="*/ 2147483647 w 772"/>
              <a:gd name="T47" fmla="*/ 2147483647 h 384"/>
              <a:gd name="T48" fmla="*/ 2147483647 w 772"/>
              <a:gd name="T49" fmla="*/ 2147483647 h 384"/>
              <a:gd name="T50" fmla="*/ 2147483647 w 772"/>
              <a:gd name="T51" fmla="*/ 2147483647 h 384"/>
              <a:gd name="T52" fmla="*/ 2147483647 w 772"/>
              <a:gd name="T53" fmla="*/ 2147483647 h 384"/>
              <a:gd name="T54" fmla="*/ 2147483647 w 772"/>
              <a:gd name="T55" fmla="*/ 2147483647 h 384"/>
              <a:gd name="T56" fmla="*/ 2147483647 w 772"/>
              <a:gd name="T57" fmla="*/ 2147483647 h 384"/>
              <a:gd name="T58" fmla="*/ 2147483647 w 772"/>
              <a:gd name="T59" fmla="*/ 2147483647 h 384"/>
              <a:gd name="T60" fmla="*/ 2147483647 w 772"/>
              <a:gd name="T61" fmla="*/ 2147483647 h 384"/>
              <a:gd name="T62" fmla="*/ 2147483647 w 772"/>
              <a:gd name="T63" fmla="*/ 2147483647 h 384"/>
              <a:gd name="T64" fmla="*/ 2147483647 w 772"/>
              <a:gd name="T65" fmla="*/ 2147483647 h 384"/>
              <a:gd name="T66" fmla="*/ 2147483647 w 772"/>
              <a:gd name="T67" fmla="*/ 2147483647 h 384"/>
              <a:gd name="T68" fmla="*/ 0 w 772"/>
              <a:gd name="T69" fmla="*/ 0 h 38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772" h="384">
                <a:moveTo>
                  <a:pt x="0" y="0"/>
                </a:moveTo>
                <a:lnTo>
                  <a:pt x="0" y="28"/>
                </a:lnTo>
                <a:lnTo>
                  <a:pt x="56" y="36"/>
                </a:lnTo>
                <a:lnTo>
                  <a:pt x="107" y="46"/>
                </a:lnTo>
                <a:lnTo>
                  <a:pt x="153" y="57"/>
                </a:lnTo>
                <a:lnTo>
                  <a:pt x="200" y="68"/>
                </a:lnTo>
                <a:lnTo>
                  <a:pt x="242" y="80"/>
                </a:lnTo>
                <a:lnTo>
                  <a:pt x="275" y="91"/>
                </a:lnTo>
                <a:lnTo>
                  <a:pt x="307" y="101"/>
                </a:lnTo>
                <a:lnTo>
                  <a:pt x="344" y="114"/>
                </a:lnTo>
                <a:lnTo>
                  <a:pt x="375" y="129"/>
                </a:lnTo>
                <a:lnTo>
                  <a:pt x="411" y="149"/>
                </a:lnTo>
                <a:lnTo>
                  <a:pt x="440" y="165"/>
                </a:lnTo>
                <a:lnTo>
                  <a:pt x="469" y="182"/>
                </a:lnTo>
                <a:lnTo>
                  <a:pt x="497" y="202"/>
                </a:lnTo>
                <a:lnTo>
                  <a:pt x="530" y="225"/>
                </a:lnTo>
                <a:lnTo>
                  <a:pt x="567" y="251"/>
                </a:lnTo>
                <a:lnTo>
                  <a:pt x="588" y="270"/>
                </a:lnTo>
                <a:lnTo>
                  <a:pt x="610" y="290"/>
                </a:lnTo>
                <a:lnTo>
                  <a:pt x="631" y="310"/>
                </a:lnTo>
                <a:lnTo>
                  <a:pt x="651" y="328"/>
                </a:lnTo>
                <a:lnTo>
                  <a:pt x="675" y="359"/>
                </a:lnTo>
                <a:lnTo>
                  <a:pt x="690" y="383"/>
                </a:lnTo>
                <a:lnTo>
                  <a:pt x="771" y="376"/>
                </a:lnTo>
                <a:lnTo>
                  <a:pt x="744" y="334"/>
                </a:lnTo>
                <a:lnTo>
                  <a:pt x="704" y="290"/>
                </a:lnTo>
                <a:lnTo>
                  <a:pt x="663" y="253"/>
                </a:lnTo>
                <a:lnTo>
                  <a:pt x="610" y="213"/>
                </a:lnTo>
                <a:lnTo>
                  <a:pt x="538" y="156"/>
                </a:lnTo>
                <a:lnTo>
                  <a:pt x="457" y="109"/>
                </a:lnTo>
                <a:lnTo>
                  <a:pt x="373" y="68"/>
                </a:lnTo>
                <a:lnTo>
                  <a:pt x="297" y="43"/>
                </a:lnTo>
                <a:lnTo>
                  <a:pt x="203" y="19"/>
                </a:lnTo>
                <a:lnTo>
                  <a:pt x="126" y="1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Freeform 17"/>
          <p:cNvSpPr>
            <a:spLocks/>
          </p:cNvSpPr>
          <p:nvPr/>
        </p:nvSpPr>
        <p:spPr bwMode="auto">
          <a:xfrm>
            <a:off x="7524750" y="2768600"/>
            <a:ext cx="630238" cy="433388"/>
          </a:xfrm>
          <a:custGeom>
            <a:avLst/>
            <a:gdLst>
              <a:gd name="T0" fmla="*/ 0 w 397"/>
              <a:gd name="T1" fmla="*/ 2147483647 h 273"/>
              <a:gd name="T2" fmla="*/ 0 w 397"/>
              <a:gd name="T3" fmla="*/ 2147483647 h 273"/>
              <a:gd name="T4" fmla="*/ 2147483647 w 397"/>
              <a:gd name="T5" fmla="*/ 2147483647 h 273"/>
              <a:gd name="T6" fmla="*/ 2147483647 w 397"/>
              <a:gd name="T7" fmla="*/ 2147483647 h 273"/>
              <a:gd name="T8" fmla="*/ 2147483647 w 397"/>
              <a:gd name="T9" fmla="*/ 2147483647 h 273"/>
              <a:gd name="T10" fmla="*/ 2147483647 w 397"/>
              <a:gd name="T11" fmla="*/ 2147483647 h 273"/>
              <a:gd name="T12" fmla="*/ 2147483647 w 397"/>
              <a:gd name="T13" fmla="*/ 2147483647 h 273"/>
              <a:gd name="T14" fmla="*/ 2147483647 w 397"/>
              <a:gd name="T15" fmla="*/ 2147483647 h 273"/>
              <a:gd name="T16" fmla="*/ 2147483647 w 397"/>
              <a:gd name="T17" fmla="*/ 2147483647 h 273"/>
              <a:gd name="T18" fmla="*/ 2147483647 w 397"/>
              <a:gd name="T19" fmla="*/ 2147483647 h 273"/>
              <a:gd name="T20" fmla="*/ 2147483647 w 397"/>
              <a:gd name="T21" fmla="*/ 2147483647 h 273"/>
              <a:gd name="T22" fmla="*/ 2147483647 w 397"/>
              <a:gd name="T23" fmla="*/ 2147483647 h 273"/>
              <a:gd name="T24" fmla="*/ 2147483647 w 397"/>
              <a:gd name="T25" fmla="*/ 2147483647 h 273"/>
              <a:gd name="T26" fmla="*/ 2147483647 w 397"/>
              <a:gd name="T27" fmla="*/ 2147483647 h 273"/>
              <a:gd name="T28" fmla="*/ 2147483647 w 397"/>
              <a:gd name="T29" fmla="*/ 2147483647 h 273"/>
              <a:gd name="T30" fmla="*/ 2147483647 w 397"/>
              <a:gd name="T31" fmla="*/ 2147483647 h 273"/>
              <a:gd name="T32" fmla="*/ 2147483647 w 397"/>
              <a:gd name="T33" fmla="*/ 2147483647 h 273"/>
              <a:gd name="T34" fmla="*/ 2147483647 w 397"/>
              <a:gd name="T35" fmla="*/ 0 h 273"/>
              <a:gd name="T36" fmla="*/ 2147483647 w 397"/>
              <a:gd name="T37" fmla="*/ 2147483647 h 273"/>
              <a:gd name="T38" fmla="*/ 2147483647 w 397"/>
              <a:gd name="T39" fmla="*/ 2147483647 h 273"/>
              <a:gd name="T40" fmla="*/ 2147483647 w 397"/>
              <a:gd name="T41" fmla="*/ 2147483647 h 273"/>
              <a:gd name="T42" fmla="*/ 2147483647 w 397"/>
              <a:gd name="T43" fmla="*/ 2147483647 h 273"/>
              <a:gd name="T44" fmla="*/ 2147483647 w 397"/>
              <a:gd name="T45" fmla="*/ 2147483647 h 273"/>
              <a:gd name="T46" fmla="*/ 2147483647 w 397"/>
              <a:gd name="T47" fmla="*/ 2147483647 h 273"/>
              <a:gd name="T48" fmla="*/ 0 w 397"/>
              <a:gd name="T49" fmla="*/ 2147483647 h 273"/>
              <a:gd name="T50" fmla="*/ 0 w 397"/>
              <a:gd name="T51" fmla="*/ 2147483647 h 273"/>
              <a:gd name="T52" fmla="*/ 0 w 397"/>
              <a:gd name="T53" fmla="*/ 2147483647 h 273"/>
              <a:gd name="T54" fmla="*/ 0 w 397"/>
              <a:gd name="T55" fmla="*/ 2147483647 h 27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7" h="273">
                <a:moveTo>
                  <a:pt x="0" y="210"/>
                </a:moveTo>
                <a:lnTo>
                  <a:pt x="0" y="272"/>
                </a:lnTo>
                <a:lnTo>
                  <a:pt x="16" y="256"/>
                </a:lnTo>
                <a:lnTo>
                  <a:pt x="33" y="240"/>
                </a:lnTo>
                <a:lnTo>
                  <a:pt x="57" y="223"/>
                </a:lnTo>
                <a:lnTo>
                  <a:pt x="86" y="204"/>
                </a:lnTo>
                <a:lnTo>
                  <a:pt x="114" y="183"/>
                </a:lnTo>
                <a:lnTo>
                  <a:pt x="143" y="162"/>
                </a:lnTo>
                <a:lnTo>
                  <a:pt x="169" y="145"/>
                </a:lnTo>
                <a:lnTo>
                  <a:pt x="193" y="130"/>
                </a:lnTo>
                <a:lnTo>
                  <a:pt x="220" y="117"/>
                </a:lnTo>
                <a:lnTo>
                  <a:pt x="247" y="103"/>
                </a:lnTo>
                <a:lnTo>
                  <a:pt x="280" y="88"/>
                </a:lnTo>
                <a:lnTo>
                  <a:pt x="310" y="77"/>
                </a:lnTo>
                <a:lnTo>
                  <a:pt x="340" y="67"/>
                </a:lnTo>
                <a:lnTo>
                  <a:pt x="372" y="56"/>
                </a:lnTo>
                <a:lnTo>
                  <a:pt x="396" y="47"/>
                </a:lnTo>
                <a:lnTo>
                  <a:pt x="396" y="0"/>
                </a:lnTo>
                <a:lnTo>
                  <a:pt x="352" y="9"/>
                </a:lnTo>
                <a:lnTo>
                  <a:pt x="289" y="31"/>
                </a:lnTo>
                <a:lnTo>
                  <a:pt x="208" y="57"/>
                </a:lnTo>
                <a:lnTo>
                  <a:pt x="149" y="86"/>
                </a:lnTo>
                <a:lnTo>
                  <a:pt x="94" y="127"/>
                </a:lnTo>
                <a:lnTo>
                  <a:pt x="40" y="162"/>
                </a:lnTo>
                <a:lnTo>
                  <a:pt x="0" y="196"/>
                </a:lnTo>
                <a:lnTo>
                  <a:pt x="0" y="271"/>
                </a:lnTo>
                <a:lnTo>
                  <a:pt x="0" y="269"/>
                </a:lnTo>
                <a:lnTo>
                  <a:pt x="0" y="21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7" name="Freeform 18"/>
          <p:cNvSpPr>
            <a:spLocks/>
          </p:cNvSpPr>
          <p:nvPr/>
        </p:nvSpPr>
        <p:spPr bwMode="auto">
          <a:xfrm>
            <a:off x="6757988" y="2933700"/>
            <a:ext cx="754062" cy="266700"/>
          </a:xfrm>
          <a:custGeom>
            <a:avLst/>
            <a:gdLst>
              <a:gd name="T0" fmla="*/ 0 w 475"/>
              <a:gd name="T1" fmla="*/ 0 h 168"/>
              <a:gd name="T2" fmla="*/ 0 w 475"/>
              <a:gd name="T3" fmla="*/ 2147483647 h 168"/>
              <a:gd name="T4" fmla="*/ 2147483647 w 475"/>
              <a:gd name="T5" fmla="*/ 2147483647 h 168"/>
              <a:gd name="T6" fmla="*/ 2147483647 w 475"/>
              <a:gd name="T7" fmla="*/ 2147483647 h 168"/>
              <a:gd name="T8" fmla="*/ 2147483647 w 475"/>
              <a:gd name="T9" fmla="*/ 2147483647 h 168"/>
              <a:gd name="T10" fmla="*/ 2147483647 w 475"/>
              <a:gd name="T11" fmla="*/ 2147483647 h 168"/>
              <a:gd name="T12" fmla="*/ 2147483647 w 475"/>
              <a:gd name="T13" fmla="*/ 2147483647 h 168"/>
              <a:gd name="T14" fmla="*/ 2147483647 w 475"/>
              <a:gd name="T15" fmla="*/ 2147483647 h 168"/>
              <a:gd name="T16" fmla="*/ 2147483647 w 475"/>
              <a:gd name="T17" fmla="*/ 2147483647 h 168"/>
              <a:gd name="T18" fmla="*/ 2147483647 w 475"/>
              <a:gd name="T19" fmla="*/ 2147483647 h 168"/>
              <a:gd name="T20" fmla="*/ 2147483647 w 475"/>
              <a:gd name="T21" fmla="*/ 2147483647 h 168"/>
              <a:gd name="T22" fmla="*/ 2147483647 w 475"/>
              <a:gd name="T23" fmla="*/ 2147483647 h 168"/>
              <a:gd name="T24" fmla="*/ 2147483647 w 475"/>
              <a:gd name="T25" fmla="*/ 2147483647 h 168"/>
              <a:gd name="T26" fmla="*/ 2147483647 w 475"/>
              <a:gd name="T27" fmla="*/ 2147483647 h 168"/>
              <a:gd name="T28" fmla="*/ 2147483647 w 475"/>
              <a:gd name="T29" fmla="*/ 2147483647 h 168"/>
              <a:gd name="T30" fmla="*/ 2147483647 w 475"/>
              <a:gd name="T31" fmla="*/ 2147483647 h 168"/>
              <a:gd name="T32" fmla="*/ 2147483647 w 475"/>
              <a:gd name="T33" fmla="*/ 2147483647 h 168"/>
              <a:gd name="T34" fmla="*/ 2147483647 w 475"/>
              <a:gd name="T35" fmla="*/ 2147483647 h 168"/>
              <a:gd name="T36" fmla="*/ 2147483647 w 475"/>
              <a:gd name="T37" fmla="*/ 2147483647 h 168"/>
              <a:gd name="T38" fmla="*/ 2147483647 w 475"/>
              <a:gd name="T39" fmla="*/ 2147483647 h 168"/>
              <a:gd name="T40" fmla="*/ 2147483647 w 475"/>
              <a:gd name="T41" fmla="*/ 2147483647 h 168"/>
              <a:gd name="T42" fmla="*/ 2147483647 w 475"/>
              <a:gd name="T43" fmla="*/ 2147483647 h 168"/>
              <a:gd name="T44" fmla="*/ 2147483647 w 475"/>
              <a:gd name="T45" fmla="*/ 2147483647 h 168"/>
              <a:gd name="T46" fmla="*/ 2147483647 w 475"/>
              <a:gd name="T47" fmla="*/ 2147483647 h 168"/>
              <a:gd name="T48" fmla="*/ 0 w 475"/>
              <a:gd name="T49" fmla="*/ 0 h 16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75" h="168">
                <a:moveTo>
                  <a:pt x="0" y="0"/>
                </a:moveTo>
                <a:lnTo>
                  <a:pt x="0" y="51"/>
                </a:lnTo>
                <a:lnTo>
                  <a:pt x="31" y="55"/>
                </a:lnTo>
                <a:lnTo>
                  <a:pt x="62" y="60"/>
                </a:lnTo>
                <a:lnTo>
                  <a:pt x="92" y="66"/>
                </a:lnTo>
                <a:lnTo>
                  <a:pt x="123" y="71"/>
                </a:lnTo>
                <a:lnTo>
                  <a:pt x="158" y="78"/>
                </a:lnTo>
                <a:lnTo>
                  <a:pt x="196" y="86"/>
                </a:lnTo>
                <a:lnTo>
                  <a:pt x="245" y="97"/>
                </a:lnTo>
                <a:lnTo>
                  <a:pt x="291" y="106"/>
                </a:lnTo>
                <a:lnTo>
                  <a:pt x="322" y="114"/>
                </a:lnTo>
                <a:lnTo>
                  <a:pt x="359" y="125"/>
                </a:lnTo>
                <a:lnTo>
                  <a:pt x="398" y="138"/>
                </a:lnTo>
                <a:lnTo>
                  <a:pt x="433" y="151"/>
                </a:lnTo>
                <a:lnTo>
                  <a:pt x="459" y="160"/>
                </a:lnTo>
                <a:lnTo>
                  <a:pt x="474" y="167"/>
                </a:lnTo>
                <a:lnTo>
                  <a:pt x="474" y="103"/>
                </a:lnTo>
                <a:lnTo>
                  <a:pt x="444" y="87"/>
                </a:lnTo>
                <a:lnTo>
                  <a:pt x="385" y="65"/>
                </a:lnTo>
                <a:lnTo>
                  <a:pt x="316" y="42"/>
                </a:lnTo>
                <a:lnTo>
                  <a:pt x="253" y="30"/>
                </a:lnTo>
                <a:lnTo>
                  <a:pt x="182" y="15"/>
                </a:lnTo>
                <a:lnTo>
                  <a:pt x="111" y="4"/>
                </a:lnTo>
                <a:lnTo>
                  <a:pt x="60" y="1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Freeform 19"/>
          <p:cNvSpPr>
            <a:spLocks/>
          </p:cNvSpPr>
          <p:nvPr/>
        </p:nvSpPr>
        <p:spPr bwMode="auto">
          <a:xfrm>
            <a:off x="6029325" y="2266950"/>
            <a:ext cx="2125663" cy="831850"/>
          </a:xfrm>
          <a:custGeom>
            <a:avLst/>
            <a:gdLst>
              <a:gd name="T0" fmla="*/ 2147483647 w 1339"/>
              <a:gd name="T1" fmla="*/ 0 h 524"/>
              <a:gd name="T2" fmla="*/ 2147483647 w 1339"/>
              <a:gd name="T3" fmla="*/ 0 h 524"/>
              <a:gd name="T4" fmla="*/ 2147483647 w 1339"/>
              <a:gd name="T5" fmla="*/ 2147483647 h 524"/>
              <a:gd name="T6" fmla="*/ 2147483647 w 1339"/>
              <a:gd name="T7" fmla="*/ 2147483647 h 524"/>
              <a:gd name="T8" fmla="*/ 2147483647 w 1339"/>
              <a:gd name="T9" fmla="*/ 2147483647 h 524"/>
              <a:gd name="T10" fmla="*/ 2147483647 w 1339"/>
              <a:gd name="T11" fmla="*/ 2147483647 h 524"/>
              <a:gd name="T12" fmla="*/ 2147483647 w 1339"/>
              <a:gd name="T13" fmla="*/ 2147483647 h 524"/>
              <a:gd name="T14" fmla="*/ 2147483647 w 1339"/>
              <a:gd name="T15" fmla="*/ 2147483647 h 524"/>
              <a:gd name="T16" fmla="*/ 2147483647 w 1339"/>
              <a:gd name="T17" fmla="*/ 2147483647 h 524"/>
              <a:gd name="T18" fmla="*/ 2147483647 w 1339"/>
              <a:gd name="T19" fmla="*/ 2147483647 h 524"/>
              <a:gd name="T20" fmla="*/ 2147483647 w 1339"/>
              <a:gd name="T21" fmla="*/ 2147483647 h 524"/>
              <a:gd name="T22" fmla="*/ 2147483647 w 1339"/>
              <a:gd name="T23" fmla="*/ 2147483647 h 524"/>
              <a:gd name="T24" fmla="*/ 2147483647 w 1339"/>
              <a:gd name="T25" fmla="*/ 2147483647 h 524"/>
              <a:gd name="T26" fmla="*/ 2147483647 w 1339"/>
              <a:gd name="T27" fmla="*/ 2147483647 h 524"/>
              <a:gd name="T28" fmla="*/ 2147483647 w 1339"/>
              <a:gd name="T29" fmla="*/ 2147483647 h 524"/>
              <a:gd name="T30" fmla="*/ 2147483647 w 1339"/>
              <a:gd name="T31" fmla="*/ 2147483647 h 524"/>
              <a:gd name="T32" fmla="*/ 2147483647 w 1339"/>
              <a:gd name="T33" fmla="*/ 2147483647 h 524"/>
              <a:gd name="T34" fmla="*/ 2147483647 w 1339"/>
              <a:gd name="T35" fmla="*/ 2147483647 h 524"/>
              <a:gd name="T36" fmla="*/ 2147483647 w 1339"/>
              <a:gd name="T37" fmla="*/ 2147483647 h 524"/>
              <a:gd name="T38" fmla="*/ 2147483647 w 1339"/>
              <a:gd name="T39" fmla="*/ 2147483647 h 524"/>
              <a:gd name="T40" fmla="*/ 2147483647 w 1339"/>
              <a:gd name="T41" fmla="*/ 2147483647 h 524"/>
              <a:gd name="T42" fmla="*/ 2147483647 w 1339"/>
              <a:gd name="T43" fmla="*/ 2147483647 h 524"/>
              <a:gd name="T44" fmla="*/ 2147483647 w 1339"/>
              <a:gd name="T45" fmla="*/ 2147483647 h 524"/>
              <a:gd name="T46" fmla="*/ 2147483647 w 1339"/>
              <a:gd name="T47" fmla="*/ 2147483647 h 524"/>
              <a:gd name="T48" fmla="*/ 2147483647 w 1339"/>
              <a:gd name="T49" fmla="*/ 2147483647 h 524"/>
              <a:gd name="T50" fmla="*/ 2147483647 w 1339"/>
              <a:gd name="T51" fmla="*/ 2147483647 h 524"/>
              <a:gd name="T52" fmla="*/ 2147483647 w 1339"/>
              <a:gd name="T53" fmla="*/ 2147483647 h 524"/>
              <a:gd name="T54" fmla="*/ 2147483647 w 1339"/>
              <a:gd name="T55" fmla="*/ 2147483647 h 524"/>
              <a:gd name="T56" fmla="*/ 2147483647 w 1339"/>
              <a:gd name="T57" fmla="*/ 2147483647 h 524"/>
              <a:gd name="T58" fmla="*/ 2147483647 w 1339"/>
              <a:gd name="T59" fmla="*/ 2147483647 h 524"/>
              <a:gd name="T60" fmla="*/ 2147483647 w 1339"/>
              <a:gd name="T61" fmla="*/ 2147483647 h 524"/>
              <a:gd name="T62" fmla="*/ 2147483647 w 1339"/>
              <a:gd name="T63" fmla="*/ 2147483647 h 524"/>
              <a:gd name="T64" fmla="*/ 2147483647 w 1339"/>
              <a:gd name="T65" fmla="*/ 2147483647 h 524"/>
              <a:gd name="T66" fmla="*/ 2147483647 w 1339"/>
              <a:gd name="T67" fmla="*/ 2147483647 h 524"/>
              <a:gd name="T68" fmla="*/ 2147483647 w 1339"/>
              <a:gd name="T69" fmla="*/ 2147483647 h 524"/>
              <a:gd name="T70" fmla="*/ 2147483647 w 1339"/>
              <a:gd name="T71" fmla="*/ 2147483647 h 524"/>
              <a:gd name="T72" fmla="*/ 2147483647 w 1339"/>
              <a:gd name="T73" fmla="*/ 2147483647 h 524"/>
              <a:gd name="T74" fmla="*/ 2147483647 w 1339"/>
              <a:gd name="T75" fmla="*/ 2147483647 h 524"/>
              <a:gd name="T76" fmla="*/ 2147483647 w 1339"/>
              <a:gd name="T77" fmla="*/ 2147483647 h 524"/>
              <a:gd name="T78" fmla="*/ 2147483647 w 1339"/>
              <a:gd name="T79" fmla="*/ 2147483647 h 524"/>
              <a:gd name="T80" fmla="*/ 2147483647 w 1339"/>
              <a:gd name="T81" fmla="*/ 2147483647 h 52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39" h="524">
                <a:moveTo>
                  <a:pt x="0" y="4"/>
                </a:moveTo>
                <a:lnTo>
                  <a:pt x="73" y="0"/>
                </a:lnTo>
                <a:lnTo>
                  <a:pt x="110" y="0"/>
                </a:lnTo>
                <a:lnTo>
                  <a:pt x="154" y="0"/>
                </a:lnTo>
                <a:lnTo>
                  <a:pt x="196" y="2"/>
                </a:lnTo>
                <a:lnTo>
                  <a:pt x="237" y="4"/>
                </a:lnTo>
                <a:lnTo>
                  <a:pt x="278" y="8"/>
                </a:lnTo>
                <a:lnTo>
                  <a:pt x="314" y="13"/>
                </a:lnTo>
                <a:lnTo>
                  <a:pt x="355" y="19"/>
                </a:lnTo>
                <a:lnTo>
                  <a:pt x="404" y="28"/>
                </a:lnTo>
                <a:lnTo>
                  <a:pt x="448" y="40"/>
                </a:lnTo>
                <a:lnTo>
                  <a:pt x="489" y="50"/>
                </a:lnTo>
                <a:lnTo>
                  <a:pt x="535" y="63"/>
                </a:lnTo>
                <a:lnTo>
                  <a:pt x="580" y="78"/>
                </a:lnTo>
                <a:lnTo>
                  <a:pt x="623" y="93"/>
                </a:lnTo>
                <a:lnTo>
                  <a:pt x="660" y="108"/>
                </a:lnTo>
                <a:lnTo>
                  <a:pt x="701" y="123"/>
                </a:lnTo>
                <a:lnTo>
                  <a:pt x="736" y="138"/>
                </a:lnTo>
                <a:lnTo>
                  <a:pt x="775" y="155"/>
                </a:lnTo>
                <a:lnTo>
                  <a:pt x="814" y="172"/>
                </a:lnTo>
                <a:lnTo>
                  <a:pt x="853" y="193"/>
                </a:lnTo>
                <a:lnTo>
                  <a:pt x="887" y="210"/>
                </a:lnTo>
                <a:lnTo>
                  <a:pt x="924" y="233"/>
                </a:lnTo>
                <a:lnTo>
                  <a:pt x="958" y="254"/>
                </a:lnTo>
                <a:lnTo>
                  <a:pt x="990" y="275"/>
                </a:lnTo>
                <a:lnTo>
                  <a:pt x="1016" y="298"/>
                </a:lnTo>
                <a:lnTo>
                  <a:pt x="1038" y="318"/>
                </a:lnTo>
                <a:lnTo>
                  <a:pt x="1055" y="338"/>
                </a:lnTo>
                <a:lnTo>
                  <a:pt x="1338" y="310"/>
                </a:lnTo>
                <a:lnTo>
                  <a:pt x="1298" y="325"/>
                </a:lnTo>
                <a:lnTo>
                  <a:pt x="1251" y="341"/>
                </a:lnTo>
                <a:lnTo>
                  <a:pt x="1216" y="354"/>
                </a:lnTo>
                <a:lnTo>
                  <a:pt x="1187" y="364"/>
                </a:lnTo>
                <a:lnTo>
                  <a:pt x="1157" y="376"/>
                </a:lnTo>
                <a:lnTo>
                  <a:pt x="1133" y="388"/>
                </a:lnTo>
                <a:lnTo>
                  <a:pt x="1109" y="400"/>
                </a:lnTo>
                <a:lnTo>
                  <a:pt x="1086" y="414"/>
                </a:lnTo>
                <a:lnTo>
                  <a:pt x="1063" y="430"/>
                </a:lnTo>
                <a:lnTo>
                  <a:pt x="1036" y="447"/>
                </a:lnTo>
                <a:lnTo>
                  <a:pt x="1009" y="467"/>
                </a:lnTo>
                <a:lnTo>
                  <a:pt x="985" y="484"/>
                </a:lnTo>
                <a:lnTo>
                  <a:pt x="958" y="505"/>
                </a:lnTo>
                <a:lnTo>
                  <a:pt x="936" y="523"/>
                </a:lnTo>
                <a:lnTo>
                  <a:pt x="915" y="515"/>
                </a:lnTo>
                <a:lnTo>
                  <a:pt x="892" y="505"/>
                </a:lnTo>
                <a:lnTo>
                  <a:pt x="868" y="497"/>
                </a:lnTo>
                <a:lnTo>
                  <a:pt x="841" y="488"/>
                </a:lnTo>
                <a:lnTo>
                  <a:pt x="813" y="479"/>
                </a:lnTo>
                <a:lnTo>
                  <a:pt x="787" y="472"/>
                </a:lnTo>
                <a:lnTo>
                  <a:pt x="761" y="467"/>
                </a:lnTo>
                <a:lnTo>
                  <a:pt x="733" y="460"/>
                </a:lnTo>
                <a:lnTo>
                  <a:pt x="703" y="454"/>
                </a:lnTo>
                <a:lnTo>
                  <a:pt x="672" y="447"/>
                </a:lnTo>
                <a:lnTo>
                  <a:pt x="644" y="442"/>
                </a:lnTo>
                <a:lnTo>
                  <a:pt x="616" y="436"/>
                </a:lnTo>
                <a:lnTo>
                  <a:pt x="586" y="432"/>
                </a:lnTo>
                <a:lnTo>
                  <a:pt x="557" y="427"/>
                </a:lnTo>
                <a:lnTo>
                  <a:pt x="531" y="422"/>
                </a:lnTo>
                <a:lnTo>
                  <a:pt x="499" y="418"/>
                </a:lnTo>
                <a:lnTo>
                  <a:pt x="455" y="414"/>
                </a:lnTo>
                <a:lnTo>
                  <a:pt x="748" y="374"/>
                </a:lnTo>
                <a:lnTo>
                  <a:pt x="729" y="344"/>
                </a:lnTo>
                <a:lnTo>
                  <a:pt x="706" y="321"/>
                </a:lnTo>
                <a:lnTo>
                  <a:pt x="664" y="278"/>
                </a:lnTo>
                <a:lnTo>
                  <a:pt x="640" y="260"/>
                </a:lnTo>
                <a:lnTo>
                  <a:pt x="616" y="241"/>
                </a:lnTo>
                <a:lnTo>
                  <a:pt x="572" y="208"/>
                </a:lnTo>
                <a:lnTo>
                  <a:pt x="545" y="189"/>
                </a:lnTo>
                <a:lnTo>
                  <a:pt x="514" y="166"/>
                </a:lnTo>
                <a:lnTo>
                  <a:pt x="485" y="149"/>
                </a:lnTo>
                <a:lnTo>
                  <a:pt x="460" y="134"/>
                </a:lnTo>
                <a:lnTo>
                  <a:pt x="436" y="119"/>
                </a:lnTo>
                <a:lnTo>
                  <a:pt x="406" y="104"/>
                </a:lnTo>
                <a:lnTo>
                  <a:pt x="374" y="90"/>
                </a:lnTo>
                <a:lnTo>
                  <a:pt x="342" y="78"/>
                </a:lnTo>
                <a:lnTo>
                  <a:pt x="311" y="65"/>
                </a:lnTo>
                <a:lnTo>
                  <a:pt x="273" y="53"/>
                </a:lnTo>
                <a:lnTo>
                  <a:pt x="237" y="44"/>
                </a:lnTo>
                <a:lnTo>
                  <a:pt x="196" y="36"/>
                </a:lnTo>
                <a:lnTo>
                  <a:pt x="156" y="28"/>
                </a:lnTo>
                <a:lnTo>
                  <a:pt x="115" y="21"/>
                </a:lnTo>
                <a:lnTo>
                  <a:pt x="71" y="15"/>
                </a:lnTo>
                <a:lnTo>
                  <a:pt x="0" y="4"/>
                </a:lnTo>
              </a:path>
            </a:pathLst>
          </a:custGeom>
          <a:gradFill rotWithShape="0">
            <a:gsLst>
              <a:gs pos="0">
                <a:srgbClr val="FAFD00"/>
              </a:gs>
              <a:gs pos="100000">
                <a:srgbClr val="C8CA00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838200"/>
          </a:xfrm>
          <a:ln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/>
              <a:t>Experimental Study</a:t>
            </a:r>
          </a:p>
        </p:txBody>
      </p:sp>
      <p:sp>
        <p:nvSpPr>
          <p:cNvPr id="23555" name="Oval 3"/>
          <p:cNvSpPr>
            <a:spLocks noChangeArrowheads="1"/>
          </p:cNvSpPr>
          <p:nvPr/>
        </p:nvSpPr>
        <p:spPr bwMode="auto">
          <a:xfrm>
            <a:off x="1600200" y="1295400"/>
            <a:ext cx="5513388" cy="7651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cs typeface="Arial" pitchFamily="34" charset="0"/>
              </a:rPr>
              <a:t>Male College Undergraduate Students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1527175" y="2974975"/>
            <a:ext cx="1741488" cy="146685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Set of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Experimental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Units </a:t>
            </a:r>
          </a:p>
        </p:txBody>
      </p:sp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190500" y="2133600"/>
            <a:ext cx="1143000" cy="990600"/>
          </a:xfrm>
          <a:prstGeom prst="rect">
            <a:avLst/>
          </a:prstGeom>
          <a:solidFill>
            <a:srgbClr val="FF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Health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Diet</a:t>
            </a: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7620000" y="1524000"/>
            <a:ext cx="1149350" cy="884238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Veg.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Diet</a:t>
            </a:r>
          </a:p>
        </p:txBody>
      </p:sp>
      <p:sp>
        <p:nvSpPr>
          <p:cNvPr id="23559" name="Rectangle 11"/>
          <p:cNvSpPr>
            <a:spLocks noChangeArrowheads="1"/>
          </p:cNvSpPr>
          <p:nvPr/>
        </p:nvSpPr>
        <p:spPr bwMode="auto">
          <a:xfrm>
            <a:off x="7696200" y="2743200"/>
            <a:ext cx="1143000" cy="9144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M &amp; P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Diet</a:t>
            </a:r>
          </a:p>
        </p:txBody>
      </p:sp>
      <p:grpSp>
        <p:nvGrpSpPr>
          <p:cNvPr id="23560" name="Group 19"/>
          <p:cNvGrpSpPr>
            <a:grpSpLocks/>
          </p:cNvGrpSpPr>
          <p:nvPr/>
        </p:nvGrpSpPr>
        <p:grpSpPr bwMode="auto">
          <a:xfrm>
            <a:off x="228600" y="4675188"/>
            <a:ext cx="6765925" cy="1930400"/>
            <a:chOff x="146" y="2731"/>
            <a:chExt cx="4262" cy="1216"/>
          </a:xfrm>
        </p:grpSpPr>
        <p:sp>
          <p:nvSpPr>
            <p:cNvPr id="23572" name="Text Box 12"/>
            <p:cNvSpPr txBox="1">
              <a:spLocks noChangeArrowheads="1"/>
            </p:cNvSpPr>
            <p:nvPr/>
          </p:nvSpPr>
          <p:spPr bwMode="auto">
            <a:xfrm>
              <a:off x="146" y="2942"/>
              <a:ext cx="112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itchFamily="34" charset="0"/>
                  <a:cs typeface="Arial" pitchFamily="34" charset="0"/>
                </a:rPr>
                <a:t>Cholesterol Levels @ 1 year.</a:t>
              </a:r>
            </a:p>
          </p:txBody>
        </p:sp>
        <p:graphicFrame>
          <p:nvGraphicFramePr>
            <p:cNvPr id="23573" name="Object 13"/>
            <p:cNvGraphicFramePr>
              <a:graphicFrameLocks noChangeAspect="1"/>
            </p:cNvGraphicFramePr>
            <p:nvPr/>
          </p:nvGraphicFramePr>
          <p:xfrm>
            <a:off x="1200" y="2737"/>
            <a:ext cx="339" cy="1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03" name="Equation" r:id="rId3" imgW="266584" imgH="939392" progId="Equation.3">
                    <p:embed/>
                  </p:oleObj>
                </mc:Choice>
                <mc:Fallback>
                  <p:oleObj name="Equation" r:id="rId3" imgW="266584" imgH="939392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737"/>
                          <a:ext cx="339" cy="1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74" name="Object 14"/>
            <p:cNvGraphicFramePr>
              <a:graphicFrameLocks noChangeAspect="1"/>
            </p:cNvGraphicFramePr>
            <p:nvPr/>
          </p:nvGraphicFramePr>
          <p:xfrm>
            <a:off x="2734" y="2731"/>
            <a:ext cx="318" cy="1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04" name="Equation" r:id="rId5" imgW="241300" imgH="914400" progId="Equation.3">
                    <p:embed/>
                  </p:oleObj>
                </mc:Choice>
                <mc:Fallback>
                  <p:oleObj name="Equation" r:id="rId5" imgW="241300" imgH="9144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4" y="2731"/>
                          <a:ext cx="318" cy="1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75" name="Object 15"/>
            <p:cNvGraphicFramePr>
              <a:graphicFrameLocks noChangeAspect="1"/>
            </p:cNvGraphicFramePr>
            <p:nvPr/>
          </p:nvGraphicFramePr>
          <p:xfrm>
            <a:off x="4060" y="2747"/>
            <a:ext cx="348" cy="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05" name="Equation" r:id="rId7" imgW="279400" imgH="939800" progId="Equation.3">
                    <p:embed/>
                  </p:oleObj>
                </mc:Choice>
                <mc:Fallback>
                  <p:oleObj name="Equation" r:id="rId7" imgW="279400" imgH="939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0" y="2747"/>
                          <a:ext cx="348" cy="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561" name="Rectangle 20"/>
          <p:cNvSpPr>
            <a:spLocks noChangeArrowheads="1"/>
          </p:cNvSpPr>
          <p:nvPr/>
        </p:nvSpPr>
        <p:spPr bwMode="auto">
          <a:xfrm>
            <a:off x="3497263" y="2979738"/>
            <a:ext cx="1741487" cy="146685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Set of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Experimental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Units </a:t>
            </a:r>
          </a:p>
        </p:txBody>
      </p:sp>
      <p:sp>
        <p:nvSpPr>
          <p:cNvPr id="23562" name="Rectangle 21"/>
          <p:cNvSpPr>
            <a:spLocks noChangeArrowheads="1"/>
          </p:cNvSpPr>
          <p:nvPr/>
        </p:nvSpPr>
        <p:spPr bwMode="auto">
          <a:xfrm>
            <a:off x="5584825" y="2994025"/>
            <a:ext cx="1741488" cy="146685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Set of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Experimental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cs typeface="Arial" pitchFamily="34" charset="0"/>
              </a:rPr>
              <a:t>Units </a:t>
            </a:r>
          </a:p>
        </p:txBody>
      </p:sp>
      <p:sp>
        <p:nvSpPr>
          <p:cNvPr id="23563" name="Text Box 22"/>
          <p:cNvSpPr txBox="1">
            <a:spLocks noChangeArrowheads="1"/>
          </p:cNvSpPr>
          <p:nvPr/>
        </p:nvSpPr>
        <p:spPr bwMode="auto">
          <a:xfrm>
            <a:off x="3155950" y="2300288"/>
            <a:ext cx="2414588" cy="396875"/>
          </a:xfrm>
          <a:prstGeom prst="rect">
            <a:avLst/>
          </a:prstGeom>
          <a:solidFill>
            <a:srgbClr val="9966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Random Sampling</a:t>
            </a:r>
          </a:p>
        </p:txBody>
      </p:sp>
      <p:cxnSp>
        <p:nvCxnSpPr>
          <p:cNvPr id="23564" name="AutoShape 23"/>
          <p:cNvCxnSpPr>
            <a:cxnSpLocks noChangeShapeType="1"/>
            <a:stCxn id="23563" idx="1"/>
            <a:endCxn id="23556" idx="0"/>
          </p:cNvCxnSpPr>
          <p:nvPr/>
        </p:nvCxnSpPr>
        <p:spPr bwMode="auto">
          <a:xfrm rot="10800000" flipV="1">
            <a:off x="2398713" y="2498725"/>
            <a:ext cx="757237" cy="4762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5" name="AutoShape 24"/>
          <p:cNvCxnSpPr>
            <a:cxnSpLocks noChangeShapeType="1"/>
            <a:stCxn id="23563" idx="3"/>
            <a:endCxn id="23562" idx="0"/>
          </p:cNvCxnSpPr>
          <p:nvPr/>
        </p:nvCxnSpPr>
        <p:spPr bwMode="auto">
          <a:xfrm>
            <a:off x="5570538" y="2498725"/>
            <a:ext cx="885825" cy="49530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6" name="AutoShape 25"/>
          <p:cNvCxnSpPr>
            <a:cxnSpLocks noChangeShapeType="1"/>
            <a:stCxn id="23563" idx="2"/>
            <a:endCxn id="23561" idx="0"/>
          </p:cNvCxnSpPr>
          <p:nvPr/>
        </p:nvCxnSpPr>
        <p:spPr bwMode="auto">
          <a:xfrm>
            <a:off x="4364038" y="2697163"/>
            <a:ext cx="4762" cy="282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7" name="AutoShape 26"/>
          <p:cNvCxnSpPr>
            <a:cxnSpLocks noChangeShapeType="1"/>
            <a:stCxn id="23555" idx="4"/>
            <a:endCxn id="23563" idx="0"/>
          </p:cNvCxnSpPr>
          <p:nvPr/>
        </p:nvCxnSpPr>
        <p:spPr bwMode="auto">
          <a:xfrm>
            <a:off x="4357688" y="2060575"/>
            <a:ext cx="6350" cy="2397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68" name="Line 27"/>
          <p:cNvSpPr>
            <a:spLocks noChangeShapeType="1"/>
          </p:cNvSpPr>
          <p:nvPr/>
        </p:nvSpPr>
        <p:spPr bwMode="auto">
          <a:xfrm flipH="1">
            <a:off x="5227638" y="1958975"/>
            <a:ext cx="2384425" cy="1012825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Line 28"/>
          <p:cNvSpPr>
            <a:spLocks noChangeShapeType="1"/>
          </p:cNvSpPr>
          <p:nvPr/>
        </p:nvSpPr>
        <p:spPr bwMode="auto">
          <a:xfrm flipH="1">
            <a:off x="7323138" y="3178175"/>
            <a:ext cx="365125" cy="449263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0" name="Line 29"/>
          <p:cNvSpPr>
            <a:spLocks noChangeShapeType="1"/>
          </p:cNvSpPr>
          <p:nvPr/>
        </p:nvSpPr>
        <p:spPr bwMode="auto">
          <a:xfrm>
            <a:off x="762000" y="3162300"/>
            <a:ext cx="769938" cy="579438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1" name="Text Box 30"/>
          <p:cNvSpPr txBox="1">
            <a:spLocks noChangeArrowheads="1"/>
          </p:cNvSpPr>
          <p:nvPr/>
        </p:nvSpPr>
        <p:spPr bwMode="auto">
          <a:xfrm>
            <a:off x="7405688" y="5205413"/>
            <a:ext cx="1711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itchFamily="34" charset="0"/>
                <a:cs typeface="Arial" pitchFamily="34" charset="0"/>
              </a:rPr>
              <a:t>Responses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 </a:t>
            </a:r>
          </a:p>
        </p:txBody>
      </p:sp>
      <p:grpSp>
        <p:nvGrpSpPr>
          <p:cNvPr id="24579" name="Group 141"/>
          <p:cNvGrpSpPr>
            <a:grpSpLocks/>
          </p:cNvGrpSpPr>
          <p:nvPr/>
        </p:nvGrpSpPr>
        <p:grpSpPr bwMode="auto">
          <a:xfrm>
            <a:off x="685800" y="533400"/>
            <a:ext cx="5529263" cy="4330700"/>
            <a:chOff x="-3" y="630"/>
            <a:chExt cx="3030" cy="4439"/>
          </a:xfrm>
        </p:grpSpPr>
        <p:grpSp>
          <p:nvGrpSpPr>
            <p:cNvPr id="24594" name="Group 139"/>
            <p:cNvGrpSpPr>
              <a:grpSpLocks/>
            </p:cNvGrpSpPr>
            <p:nvPr/>
          </p:nvGrpSpPr>
          <p:grpSpPr bwMode="auto">
            <a:xfrm>
              <a:off x="0" y="633"/>
              <a:ext cx="3024" cy="4433"/>
              <a:chOff x="0" y="633"/>
              <a:chExt cx="3024" cy="4433"/>
            </a:xfrm>
          </p:grpSpPr>
          <p:grpSp>
            <p:nvGrpSpPr>
              <p:cNvPr id="24596" name="Group 52"/>
              <p:cNvGrpSpPr>
                <a:grpSpLocks/>
              </p:cNvGrpSpPr>
              <p:nvPr/>
            </p:nvGrpSpPr>
            <p:grpSpPr bwMode="auto">
              <a:xfrm>
                <a:off x="0" y="633"/>
                <a:ext cx="756" cy="403"/>
                <a:chOff x="0" y="633"/>
                <a:chExt cx="756" cy="403"/>
              </a:xfrm>
            </p:grpSpPr>
            <p:sp>
              <p:nvSpPr>
                <p:cNvPr id="24726" name="Rectangle 7"/>
                <p:cNvSpPr>
                  <a:spLocks noChangeArrowheads="1"/>
                </p:cNvSpPr>
                <p:nvPr/>
              </p:nvSpPr>
              <p:spPr bwMode="auto">
                <a:xfrm>
                  <a:off x="43" y="633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Treatment 1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27" name="Rectangle 51"/>
                <p:cNvSpPr>
                  <a:spLocks noChangeArrowheads="1"/>
                </p:cNvSpPr>
                <p:nvPr/>
              </p:nvSpPr>
              <p:spPr bwMode="auto">
                <a:xfrm>
                  <a:off x="0" y="633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597" name="Group 54"/>
              <p:cNvGrpSpPr>
                <a:grpSpLocks/>
              </p:cNvGrpSpPr>
              <p:nvPr/>
            </p:nvGrpSpPr>
            <p:grpSpPr bwMode="auto">
              <a:xfrm>
                <a:off x="756" y="633"/>
                <a:ext cx="756" cy="403"/>
                <a:chOff x="756" y="633"/>
                <a:chExt cx="756" cy="403"/>
              </a:xfrm>
            </p:grpSpPr>
            <p:sp>
              <p:nvSpPr>
                <p:cNvPr id="24724" name="Rectangle 8"/>
                <p:cNvSpPr>
                  <a:spLocks noChangeArrowheads="1"/>
                </p:cNvSpPr>
                <p:nvPr/>
              </p:nvSpPr>
              <p:spPr bwMode="auto">
                <a:xfrm>
                  <a:off x="799" y="633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Treatment 2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25" name="Rectangle 53"/>
                <p:cNvSpPr>
                  <a:spLocks noChangeArrowheads="1"/>
                </p:cNvSpPr>
                <p:nvPr/>
              </p:nvSpPr>
              <p:spPr bwMode="auto">
                <a:xfrm>
                  <a:off x="756" y="633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598" name="Group 56"/>
              <p:cNvGrpSpPr>
                <a:grpSpLocks/>
              </p:cNvGrpSpPr>
              <p:nvPr/>
            </p:nvGrpSpPr>
            <p:grpSpPr bwMode="auto">
              <a:xfrm>
                <a:off x="1512" y="633"/>
                <a:ext cx="756" cy="403"/>
                <a:chOff x="1512" y="633"/>
                <a:chExt cx="756" cy="403"/>
              </a:xfrm>
            </p:grpSpPr>
            <p:sp>
              <p:nvSpPr>
                <p:cNvPr id="24722" name="Rectangle 9"/>
                <p:cNvSpPr>
                  <a:spLocks noChangeArrowheads="1"/>
                </p:cNvSpPr>
                <p:nvPr/>
              </p:nvSpPr>
              <p:spPr bwMode="auto">
                <a:xfrm>
                  <a:off x="1555" y="633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Treatment 3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23" name="Rectangle 55"/>
                <p:cNvSpPr>
                  <a:spLocks noChangeArrowheads="1"/>
                </p:cNvSpPr>
                <p:nvPr/>
              </p:nvSpPr>
              <p:spPr bwMode="auto">
                <a:xfrm>
                  <a:off x="1512" y="633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599" name="Group 58"/>
              <p:cNvGrpSpPr>
                <a:grpSpLocks/>
              </p:cNvGrpSpPr>
              <p:nvPr/>
            </p:nvGrpSpPr>
            <p:grpSpPr bwMode="auto">
              <a:xfrm>
                <a:off x="2268" y="633"/>
                <a:ext cx="756" cy="403"/>
                <a:chOff x="2268" y="633"/>
                <a:chExt cx="756" cy="403"/>
              </a:xfrm>
            </p:grpSpPr>
            <p:sp>
              <p:nvSpPr>
                <p:cNvPr id="24720" name="Rectangle 10"/>
                <p:cNvSpPr>
                  <a:spLocks noChangeArrowheads="1"/>
                </p:cNvSpPr>
                <p:nvPr/>
              </p:nvSpPr>
              <p:spPr bwMode="auto">
                <a:xfrm>
                  <a:off x="2311" y="633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Treatment 4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21" name="Rectangle 57"/>
                <p:cNvSpPr>
                  <a:spLocks noChangeArrowheads="1"/>
                </p:cNvSpPr>
                <p:nvPr/>
              </p:nvSpPr>
              <p:spPr bwMode="auto">
                <a:xfrm>
                  <a:off x="2268" y="633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00" name="Group 60"/>
              <p:cNvGrpSpPr>
                <a:grpSpLocks/>
              </p:cNvGrpSpPr>
              <p:nvPr/>
            </p:nvGrpSpPr>
            <p:grpSpPr bwMode="auto">
              <a:xfrm>
                <a:off x="0" y="1036"/>
                <a:ext cx="756" cy="403"/>
                <a:chOff x="0" y="1036"/>
                <a:chExt cx="756" cy="403"/>
              </a:xfrm>
            </p:grpSpPr>
            <p:sp>
              <p:nvSpPr>
                <p:cNvPr id="24718" name="Rectangle 11"/>
                <p:cNvSpPr>
                  <a:spLocks noChangeArrowheads="1"/>
                </p:cNvSpPr>
                <p:nvPr/>
              </p:nvSpPr>
              <p:spPr bwMode="auto">
                <a:xfrm>
                  <a:off x="43" y="1036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11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19" name="Rectangle 59"/>
                <p:cNvSpPr>
                  <a:spLocks noChangeArrowheads="1"/>
                </p:cNvSpPr>
                <p:nvPr/>
              </p:nvSpPr>
              <p:spPr bwMode="auto">
                <a:xfrm>
                  <a:off x="0" y="1036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01" name="Group 62"/>
              <p:cNvGrpSpPr>
                <a:grpSpLocks/>
              </p:cNvGrpSpPr>
              <p:nvPr/>
            </p:nvGrpSpPr>
            <p:grpSpPr bwMode="auto">
              <a:xfrm>
                <a:off x="756" y="1036"/>
                <a:ext cx="756" cy="403"/>
                <a:chOff x="756" y="1036"/>
                <a:chExt cx="756" cy="403"/>
              </a:xfrm>
            </p:grpSpPr>
            <p:sp>
              <p:nvSpPr>
                <p:cNvPr id="24716" name="Rectangle 12"/>
                <p:cNvSpPr>
                  <a:spLocks noChangeArrowheads="1"/>
                </p:cNvSpPr>
                <p:nvPr/>
              </p:nvSpPr>
              <p:spPr bwMode="auto">
                <a:xfrm>
                  <a:off x="799" y="1036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21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17" name="Rectangle 61"/>
                <p:cNvSpPr>
                  <a:spLocks noChangeArrowheads="1"/>
                </p:cNvSpPr>
                <p:nvPr/>
              </p:nvSpPr>
              <p:spPr bwMode="auto">
                <a:xfrm>
                  <a:off x="756" y="1036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02" name="Group 64"/>
              <p:cNvGrpSpPr>
                <a:grpSpLocks/>
              </p:cNvGrpSpPr>
              <p:nvPr/>
            </p:nvGrpSpPr>
            <p:grpSpPr bwMode="auto">
              <a:xfrm>
                <a:off x="1512" y="1036"/>
                <a:ext cx="756" cy="403"/>
                <a:chOff x="1512" y="1036"/>
                <a:chExt cx="756" cy="403"/>
              </a:xfrm>
            </p:grpSpPr>
            <p:sp>
              <p:nvSpPr>
                <p:cNvPr id="24714" name="Rectangle 13"/>
                <p:cNvSpPr>
                  <a:spLocks noChangeArrowheads="1"/>
                </p:cNvSpPr>
                <p:nvPr/>
              </p:nvSpPr>
              <p:spPr bwMode="auto">
                <a:xfrm>
                  <a:off x="1555" y="1036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31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15" name="Rectangle 63"/>
                <p:cNvSpPr>
                  <a:spLocks noChangeArrowheads="1"/>
                </p:cNvSpPr>
                <p:nvPr/>
              </p:nvSpPr>
              <p:spPr bwMode="auto">
                <a:xfrm>
                  <a:off x="1512" y="1036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03" name="Group 66"/>
              <p:cNvGrpSpPr>
                <a:grpSpLocks/>
              </p:cNvGrpSpPr>
              <p:nvPr/>
            </p:nvGrpSpPr>
            <p:grpSpPr bwMode="auto">
              <a:xfrm>
                <a:off x="2268" y="1036"/>
                <a:ext cx="756" cy="403"/>
                <a:chOff x="2268" y="1036"/>
                <a:chExt cx="756" cy="403"/>
              </a:xfrm>
            </p:grpSpPr>
            <p:sp>
              <p:nvSpPr>
                <p:cNvPr id="24712" name="Rectangle 14"/>
                <p:cNvSpPr>
                  <a:spLocks noChangeArrowheads="1"/>
                </p:cNvSpPr>
                <p:nvPr/>
              </p:nvSpPr>
              <p:spPr bwMode="auto">
                <a:xfrm>
                  <a:off x="2311" y="1036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41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13" name="Rectangle 65"/>
                <p:cNvSpPr>
                  <a:spLocks noChangeArrowheads="1"/>
                </p:cNvSpPr>
                <p:nvPr/>
              </p:nvSpPr>
              <p:spPr bwMode="auto">
                <a:xfrm>
                  <a:off x="2268" y="1036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04" name="Group 68"/>
              <p:cNvGrpSpPr>
                <a:grpSpLocks/>
              </p:cNvGrpSpPr>
              <p:nvPr/>
            </p:nvGrpSpPr>
            <p:grpSpPr bwMode="auto">
              <a:xfrm>
                <a:off x="0" y="1439"/>
                <a:ext cx="756" cy="403"/>
                <a:chOff x="0" y="1439"/>
                <a:chExt cx="756" cy="403"/>
              </a:xfrm>
            </p:grpSpPr>
            <p:sp>
              <p:nvSpPr>
                <p:cNvPr id="24710" name="Rectangle 15"/>
                <p:cNvSpPr>
                  <a:spLocks noChangeArrowheads="1"/>
                </p:cNvSpPr>
                <p:nvPr/>
              </p:nvSpPr>
              <p:spPr bwMode="auto">
                <a:xfrm>
                  <a:off x="43" y="1439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12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11" name="Rectangle 67"/>
                <p:cNvSpPr>
                  <a:spLocks noChangeArrowheads="1"/>
                </p:cNvSpPr>
                <p:nvPr/>
              </p:nvSpPr>
              <p:spPr bwMode="auto">
                <a:xfrm>
                  <a:off x="0" y="1439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05" name="Group 70"/>
              <p:cNvGrpSpPr>
                <a:grpSpLocks/>
              </p:cNvGrpSpPr>
              <p:nvPr/>
            </p:nvGrpSpPr>
            <p:grpSpPr bwMode="auto">
              <a:xfrm>
                <a:off x="756" y="1439"/>
                <a:ext cx="756" cy="403"/>
                <a:chOff x="756" y="1439"/>
                <a:chExt cx="756" cy="403"/>
              </a:xfrm>
            </p:grpSpPr>
            <p:sp>
              <p:nvSpPr>
                <p:cNvPr id="24708" name="Rectangle 16"/>
                <p:cNvSpPr>
                  <a:spLocks noChangeArrowheads="1"/>
                </p:cNvSpPr>
                <p:nvPr/>
              </p:nvSpPr>
              <p:spPr bwMode="auto">
                <a:xfrm>
                  <a:off x="799" y="1439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22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09" name="Rectangle 69"/>
                <p:cNvSpPr>
                  <a:spLocks noChangeArrowheads="1"/>
                </p:cNvSpPr>
                <p:nvPr/>
              </p:nvSpPr>
              <p:spPr bwMode="auto">
                <a:xfrm>
                  <a:off x="756" y="1439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06" name="Group 72"/>
              <p:cNvGrpSpPr>
                <a:grpSpLocks/>
              </p:cNvGrpSpPr>
              <p:nvPr/>
            </p:nvGrpSpPr>
            <p:grpSpPr bwMode="auto">
              <a:xfrm>
                <a:off x="1512" y="1439"/>
                <a:ext cx="756" cy="403"/>
                <a:chOff x="1512" y="1439"/>
                <a:chExt cx="756" cy="403"/>
              </a:xfrm>
            </p:grpSpPr>
            <p:sp>
              <p:nvSpPr>
                <p:cNvPr id="24706" name="Rectangle 17"/>
                <p:cNvSpPr>
                  <a:spLocks noChangeArrowheads="1"/>
                </p:cNvSpPr>
                <p:nvPr/>
              </p:nvSpPr>
              <p:spPr bwMode="auto">
                <a:xfrm>
                  <a:off x="1555" y="1439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32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07" name="Rectangle 71"/>
                <p:cNvSpPr>
                  <a:spLocks noChangeArrowheads="1"/>
                </p:cNvSpPr>
                <p:nvPr/>
              </p:nvSpPr>
              <p:spPr bwMode="auto">
                <a:xfrm>
                  <a:off x="1512" y="1439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07" name="Group 74"/>
              <p:cNvGrpSpPr>
                <a:grpSpLocks/>
              </p:cNvGrpSpPr>
              <p:nvPr/>
            </p:nvGrpSpPr>
            <p:grpSpPr bwMode="auto">
              <a:xfrm>
                <a:off x="2268" y="1439"/>
                <a:ext cx="756" cy="403"/>
                <a:chOff x="2268" y="1439"/>
                <a:chExt cx="756" cy="403"/>
              </a:xfrm>
            </p:grpSpPr>
            <p:sp>
              <p:nvSpPr>
                <p:cNvPr id="24704" name="Rectangle 18"/>
                <p:cNvSpPr>
                  <a:spLocks noChangeArrowheads="1"/>
                </p:cNvSpPr>
                <p:nvPr/>
              </p:nvSpPr>
              <p:spPr bwMode="auto">
                <a:xfrm>
                  <a:off x="2311" y="1439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42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05" name="Rectangle 73"/>
                <p:cNvSpPr>
                  <a:spLocks noChangeArrowheads="1"/>
                </p:cNvSpPr>
                <p:nvPr/>
              </p:nvSpPr>
              <p:spPr bwMode="auto">
                <a:xfrm>
                  <a:off x="2268" y="1439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08" name="Group 76"/>
              <p:cNvGrpSpPr>
                <a:grpSpLocks/>
              </p:cNvGrpSpPr>
              <p:nvPr/>
            </p:nvGrpSpPr>
            <p:grpSpPr bwMode="auto">
              <a:xfrm>
                <a:off x="0" y="1842"/>
                <a:ext cx="756" cy="403"/>
                <a:chOff x="0" y="1842"/>
                <a:chExt cx="756" cy="403"/>
              </a:xfrm>
            </p:grpSpPr>
            <p:sp>
              <p:nvSpPr>
                <p:cNvPr id="24702" name="Rectangle 19"/>
                <p:cNvSpPr>
                  <a:spLocks noChangeArrowheads="1"/>
                </p:cNvSpPr>
                <p:nvPr/>
              </p:nvSpPr>
              <p:spPr bwMode="auto">
                <a:xfrm>
                  <a:off x="43" y="1842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13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03" name="Rectangle 75"/>
                <p:cNvSpPr>
                  <a:spLocks noChangeArrowheads="1"/>
                </p:cNvSpPr>
                <p:nvPr/>
              </p:nvSpPr>
              <p:spPr bwMode="auto">
                <a:xfrm>
                  <a:off x="0" y="1842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09" name="Group 78"/>
              <p:cNvGrpSpPr>
                <a:grpSpLocks/>
              </p:cNvGrpSpPr>
              <p:nvPr/>
            </p:nvGrpSpPr>
            <p:grpSpPr bwMode="auto">
              <a:xfrm>
                <a:off x="756" y="1842"/>
                <a:ext cx="756" cy="403"/>
                <a:chOff x="756" y="1842"/>
                <a:chExt cx="756" cy="403"/>
              </a:xfrm>
            </p:grpSpPr>
            <p:sp>
              <p:nvSpPr>
                <p:cNvPr id="24700" name="Rectangle 20"/>
                <p:cNvSpPr>
                  <a:spLocks noChangeArrowheads="1"/>
                </p:cNvSpPr>
                <p:nvPr/>
              </p:nvSpPr>
              <p:spPr bwMode="auto">
                <a:xfrm>
                  <a:off x="799" y="1842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23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701" name="Rectangle 77"/>
                <p:cNvSpPr>
                  <a:spLocks noChangeArrowheads="1"/>
                </p:cNvSpPr>
                <p:nvPr/>
              </p:nvSpPr>
              <p:spPr bwMode="auto">
                <a:xfrm>
                  <a:off x="756" y="1842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10" name="Group 80"/>
              <p:cNvGrpSpPr>
                <a:grpSpLocks/>
              </p:cNvGrpSpPr>
              <p:nvPr/>
            </p:nvGrpSpPr>
            <p:grpSpPr bwMode="auto">
              <a:xfrm>
                <a:off x="1512" y="1842"/>
                <a:ext cx="756" cy="403"/>
                <a:chOff x="1512" y="1842"/>
                <a:chExt cx="756" cy="403"/>
              </a:xfrm>
            </p:grpSpPr>
            <p:sp>
              <p:nvSpPr>
                <p:cNvPr id="24698" name="Rectangle 21"/>
                <p:cNvSpPr>
                  <a:spLocks noChangeArrowheads="1"/>
                </p:cNvSpPr>
                <p:nvPr/>
              </p:nvSpPr>
              <p:spPr bwMode="auto">
                <a:xfrm>
                  <a:off x="1555" y="1842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33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99" name="Rectangle 79"/>
                <p:cNvSpPr>
                  <a:spLocks noChangeArrowheads="1"/>
                </p:cNvSpPr>
                <p:nvPr/>
              </p:nvSpPr>
              <p:spPr bwMode="auto">
                <a:xfrm>
                  <a:off x="1512" y="1842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11" name="Group 82"/>
              <p:cNvGrpSpPr>
                <a:grpSpLocks/>
              </p:cNvGrpSpPr>
              <p:nvPr/>
            </p:nvGrpSpPr>
            <p:grpSpPr bwMode="auto">
              <a:xfrm>
                <a:off x="2268" y="1842"/>
                <a:ext cx="756" cy="403"/>
                <a:chOff x="2268" y="1842"/>
                <a:chExt cx="756" cy="403"/>
              </a:xfrm>
            </p:grpSpPr>
            <p:sp>
              <p:nvSpPr>
                <p:cNvPr id="24696" name="Rectangle 22"/>
                <p:cNvSpPr>
                  <a:spLocks noChangeArrowheads="1"/>
                </p:cNvSpPr>
                <p:nvPr/>
              </p:nvSpPr>
              <p:spPr bwMode="auto">
                <a:xfrm>
                  <a:off x="2311" y="1842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43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97" name="Rectangle 81"/>
                <p:cNvSpPr>
                  <a:spLocks noChangeArrowheads="1"/>
                </p:cNvSpPr>
                <p:nvPr/>
              </p:nvSpPr>
              <p:spPr bwMode="auto">
                <a:xfrm>
                  <a:off x="2268" y="1842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12" name="Group 84"/>
              <p:cNvGrpSpPr>
                <a:grpSpLocks/>
              </p:cNvGrpSpPr>
              <p:nvPr/>
            </p:nvGrpSpPr>
            <p:grpSpPr bwMode="auto">
              <a:xfrm>
                <a:off x="0" y="2245"/>
                <a:ext cx="756" cy="403"/>
                <a:chOff x="0" y="2245"/>
                <a:chExt cx="756" cy="403"/>
              </a:xfrm>
            </p:grpSpPr>
            <p:sp>
              <p:nvSpPr>
                <p:cNvPr id="24694" name="Rectangle 23"/>
                <p:cNvSpPr>
                  <a:spLocks noChangeArrowheads="1"/>
                </p:cNvSpPr>
                <p:nvPr/>
              </p:nvSpPr>
              <p:spPr bwMode="auto">
                <a:xfrm>
                  <a:off x="43" y="2245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14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95" name="Rectangle 83"/>
                <p:cNvSpPr>
                  <a:spLocks noChangeArrowheads="1"/>
                </p:cNvSpPr>
                <p:nvPr/>
              </p:nvSpPr>
              <p:spPr bwMode="auto">
                <a:xfrm>
                  <a:off x="0" y="2245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13" name="Group 86"/>
              <p:cNvGrpSpPr>
                <a:grpSpLocks/>
              </p:cNvGrpSpPr>
              <p:nvPr/>
            </p:nvGrpSpPr>
            <p:grpSpPr bwMode="auto">
              <a:xfrm>
                <a:off x="756" y="2245"/>
                <a:ext cx="756" cy="403"/>
                <a:chOff x="756" y="2245"/>
                <a:chExt cx="756" cy="403"/>
              </a:xfrm>
            </p:grpSpPr>
            <p:sp>
              <p:nvSpPr>
                <p:cNvPr id="24692" name="Rectangle 24"/>
                <p:cNvSpPr>
                  <a:spLocks noChangeArrowheads="1"/>
                </p:cNvSpPr>
                <p:nvPr/>
              </p:nvSpPr>
              <p:spPr bwMode="auto">
                <a:xfrm>
                  <a:off x="799" y="2245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24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93" name="Rectangle 85"/>
                <p:cNvSpPr>
                  <a:spLocks noChangeArrowheads="1"/>
                </p:cNvSpPr>
                <p:nvPr/>
              </p:nvSpPr>
              <p:spPr bwMode="auto">
                <a:xfrm>
                  <a:off x="756" y="2245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14" name="Group 88"/>
              <p:cNvGrpSpPr>
                <a:grpSpLocks/>
              </p:cNvGrpSpPr>
              <p:nvPr/>
            </p:nvGrpSpPr>
            <p:grpSpPr bwMode="auto">
              <a:xfrm>
                <a:off x="1512" y="2245"/>
                <a:ext cx="756" cy="403"/>
                <a:chOff x="1512" y="2245"/>
                <a:chExt cx="756" cy="403"/>
              </a:xfrm>
            </p:grpSpPr>
            <p:sp>
              <p:nvSpPr>
                <p:cNvPr id="24690" name="Rectangle 25"/>
                <p:cNvSpPr>
                  <a:spLocks noChangeArrowheads="1"/>
                </p:cNvSpPr>
                <p:nvPr/>
              </p:nvSpPr>
              <p:spPr bwMode="auto">
                <a:xfrm>
                  <a:off x="1555" y="2245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34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91" name="Rectangle 87"/>
                <p:cNvSpPr>
                  <a:spLocks noChangeArrowheads="1"/>
                </p:cNvSpPr>
                <p:nvPr/>
              </p:nvSpPr>
              <p:spPr bwMode="auto">
                <a:xfrm>
                  <a:off x="1512" y="2245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15" name="Group 90"/>
              <p:cNvGrpSpPr>
                <a:grpSpLocks/>
              </p:cNvGrpSpPr>
              <p:nvPr/>
            </p:nvGrpSpPr>
            <p:grpSpPr bwMode="auto">
              <a:xfrm>
                <a:off x="2268" y="2245"/>
                <a:ext cx="756" cy="403"/>
                <a:chOff x="2268" y="2245"/>
                <a:chExt cx="756" cy="403"/>
              </a:xfrm>
            </p:grpSpPr>
            <p:sp>
              <p:nvSpPr>
                <p:cNvPr id="24688" name="Rectangle 26"/>
                <p:cNvSpPr>
                  <a:spLocks noChangeArrowheads="1"/>
                </p:cNvSpPr>
                <p:nvPr/>
              </p:nvSpPr>
              <p:spPr bwMode="auto">
                <a:xfrm>
                  <a:off x="2311" y="2245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44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89" name="Rectangle 89"/>
                <p:cNvSpPr>
                  <a:spLocks noChangeArrowheads="1"/>
                </p:cNvSpPr>
                <p:nvPr/>
              </p:nvSpPr>
              <p:spPr bwMode="auto">
                <a:xfrm>
                  <a:off x="2268" y="2245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16" name="Group 92"/>
              <p:cNvGrpSpPr>
                <a:grpSpLocks/>
              </p:cNvGrpSpPr>
              <p:nvPr/>
            </p:nvGrpSpPr>
            <p:grpSpPr bwMode="auto">
              <a:xfrm>
                <a:off x="0" y="2648"/>
                <a:ext cx="756" cy="403"/>
                <a:chOff x="0" y="2648"/>
                <a:chExt cx="756" cy="403"/>
              </a:xfrm>
            </p:grpSpPr>
            <p:sp>
              <p:nvSpPr>
                <p:cNvPr id="24686" name="Rectangle 27"/>
                <p:cNvSpPr>
                  <a:spLocks noChangeArrowheads="1"/>
                </p:cNvSpPr>
                <p:nvPr/>
              </p:nvSpPr>
              <p:spPr bwMode="auto">
                <a:xfrm>
                  <a:off x="43" y="2648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15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87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2648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17" name="Group 94"/>
              <p:cNvGrpSpPr>
                <a:grpSpLocks/>
              </p:cNvGrpSpPr>
              <p:nvPr/>
            </p:nvGrpSpPr>
            <p:grpSpPr bwMode="auto">
              <a:xfrm>
                <a:off x="756" y="2648"/>
                <a:ext cx="756" cy="403"/>
                <a:chOff x="756" y="2648"/>
                <a:chExt cx="756" cy="403"/>
              </a:xfrm>
            </p:grpSpPr>
            <p:sp>
              <p:nvSpPr>
                <p:cNvPr id="24684" name="Rectangle 28"/>
                <p:cNvSpPr>
                  <a:spLocks noChangeArrowheads="1"/>
                </p:cNvSpPr>
                <p:nvPr/>
              </p:nvSpPr>
              <p:spPr bwMode="auto">
                <a:xfrm>
                  <a:off x="799" y="2648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25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85" name="Rectangle 93"/>
                <p:cNvSpPr>
                  <a:spLocks noChangeArrowheads="1"/>
                </p:cNvSpPr>
                <p:nvPr/>
              </p:nvSpPr>
              <p:spPr bwMode="auto">
                <a:xfrm>
                  <a:off x="756" y="2648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18" name="Group 96"/>
              <p:cNvGrpSpPr>
                <a:grpSpLocks/>
              </p:cNvGrpSpPr>
              <p:nvPr/>
            </p:nvGrpSpPr>
            <p:grpSpPr bwMode="auto">
              <a:xfrm>
                <a:off x="1512" y="2648"/>
                <a:ext cx="756" cy="403"/>
                <a:chOff x="1512" y="2648"/>
                <a:chExt cx="756" cy="403"/>
              </a:xfrm>
            </p:grpSpPr>
            <p:sp>
              <p:nvSpPr>
                <p:cNvPr id="24682" name="Rectangle 29"/>
                <p:cNvSpPr>
                  <a:spLocks noChangeArrowheads="1"/>
                </p:cNvSpPr>
                <p:nvPr/>
              </p:nvSpPr>
              <p:spPr bwMode="auto">
                <a:xfrm>
                  <a:off x="1555" y="2648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35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83" name="Rectangle 95"/>
                <p:cNvSpPr>
                  <a:spLocks noChangeArrowheads="1"/>
                </p:cNvSpPr>
                <p:nvPr/>
              </p:nvSpPr>
              <p:spPr bwMode="auto">
                <a:xfrm>
                  <a:off x="1512" y="2648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19" name="Group 98"/>
              <p:cNvGrpSpPr>
                <a:grpSpLocks/>
              </p:cNvGrpSpPr>
              <p:nvPr/>
            </p:nvGrpSpPr>
            <p:grpSpPr bwMode="auto">
              <a:xfrm>
                <a:off x="2268" y="2648"/>
                <a:ext cx="756" cy="403"/>
                <a:chOff x="2268" y="2648"/>
                <a:chExt cx="756" cy="403"/>
              </a:xfrm>
            </p:grpSpPr>
            <p:sp>
              <p:nvSpPr>
                <p:cNvPr id="24680" name="Rectangle 30"/>
                <p:cNvSpPr>
                  <a:spLocks noChangeArrowheads="1"/>
                </p:cNvSpPr>
                <p:nvPr/>
              </p:nvSpPr>
              <p:spPr bwMode="auto">
                <a:xfrm>
                  <a:off x="2311" y="2648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45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81" name="Rectangle 97"/>
                <p:cNvSpPr>
                  <a:spLocks noChangeArrowheads="1"/>
                </p:cNvSpPr>
                <p:nvPr/>
              </p:nvSpPr>
              <p:spPr bwMode="auto">
                <a:xfrm>
                  <a:off x="2268" y="2648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20" name="Group 100"/>
              <p:cNvGrpSpPr>
                <a:grpSpLocks/>
              </p:cNvGrpSpPr>
              <p:nvPr/>
            </p:nvGrpSpPr>
            <p:grpSpPr bwMode="auto">
              <a:xfrm>
                <a:off x="0" y="3051"/>
                <a:ext cx="756" cy="403"/>
                <a:chOff x="0" y="3051"/>
                <a:chExt cx="756" cy="403"/>
              </a:xfrm>
            </p:grpSpPr>
            <p:sp>
              <p:nvSpPr>
                <p:cNvPr id="24678" name="Rectangle 31"/>
                <p:cNvSpPr>
                  <a:spLocks noChangeArrowheads="1"/>
                </p:cNvSpPr>
                <p:nvPr/>
              </p:nvSpPr>
              <p:spPr bwMode="auto">
                <a:xfrm>
                  <a:off x="43" y="3051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16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79" name="Rectangle 99"/>
                <p:cNvSpPr>
                  <a:spLocks noChangeArrowheads="1"/>
                </p:cNvSpPr>
                <p:nvPr/>
              </p:nvSpPr>
              <p:spPr bwMode="auto">
                <a:xfrm>
                  <a:off x="0" y="3051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21" name="Group 102"/>
              <p:cNvGrpSpPr>
                <a:grpSpLocks/>
              </p:cNvGrpSpPr>
              <p:nvPr/>
            </p:nvGrpSpPr>
            <p:grpSpPr bwMode="auto">
              <a:xfrm>
                <a:off x="756" y="3051"/>
                <a:ext cx="756" cy="403"/>
                <a:chOff x="756" y="3051"/>
                <a:chExt cx="756" cy="403"/>
              </a:xfrm>
            </p:grpSpPr>
            <p:sp>
              <p:nvSpPr>
                <p:cNvPr id="24676" name="Rectangle 32"/>
                <p:cNvSpPr>
                  <a:spLocks noChangeArrowheads="1"/>
                </p:cNvSpPr>
                <p:nvPr/>
              </p:nvSpPr>
              <p:spPr bwMode="auto">
                <a:xfrm>
                  <a:off x="799" y="3051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26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77" name="Rectangle 101"/>
                <p:cNvSpPr>
                  <a:spLocks noChangeArrowheads="1"/>
                </p:cNvSpPr>
                <p:nvPr/>
              </p:nvSpPr>
              <p:spPr bwMode="auto">
                <a:xfrm>
                  <a:off x="756" y="3051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22" name="Group 104"/>
              <p:cNvGrpSpPr>
                <a:grpSpLocks/>
              </p:cNvGrpSpPr>
              <p:nvPr/>
            </p:nvGrpSpPr>
            <p:grpSpPr bwMode="auto">
              <a:xfrm>
                <a:off x="1512" y="3051"/>
                <a:ext cx="756" cy="403"/>
                <a:chOff x="1512" y="3051"/>
                <a:chExt cx="756" cy="403"/>
              </a:xfrm>
            </p:grpSpPr>
            <p:sp>
              <p:nvSpPr>
                <p:cNvPr id="24674" name="Rectangle 33"/>
                <p:cNvSpPr>
                  <a:spLocks noChangeArrowheads="1"/>
                </p:cNvSpPr>
                <p:nvPr/>
              </p:nvSpPr>
              <p:spPr bwMode="auto">
                <a:xfrm>
                  <a:off x="1555" y="3051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36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75" name="Rectangle 103"/>
                <p:cNvSpPr>
                  <a:spLocks noChangeArrowheads="1"/>
                </p:cNvSpPr>
                <p:nvPr/>
              </p:nvSpPr>
              <p:spPr bwMode="auto">
                <a:xfrm>
                  <a:off x="1512" y="3051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23" name="Group 106"/>
              <p:cNvGrpSpPr>
                <a:grpSpLocks/>
              </p:cNvGrpSpPr>
              <p:nvPr/>
            </p:nvGrpSpPr>
            <p:grpSpPr bwMode="auto">
              <a:xfrm>
                <a:off x="2268" y="3051"/>
                <a:ext cx="756" cy="403"/>
                <a:chOff x="2268" y="3051"/>
                <a:chExt cx="756" cy="403"/>
              </a:xfrm>
            </p:grpSpPr>
            <p:sp>
              <p:nvSpPr>
                <p:cNvPr id="24672" name="Rectangle 34"/>
                <p:cNvSpPr>
                  <a:spLocks noChangeArrowheads="1"/>
                </p:cNvSpPr>
                <p:nvPr/>
              </p:nvSpPr>
              <p:spPr bwMode="auto">
                <a:xfrm>
                  <a:off x="2311" y="3051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46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73" name="Rectangle 105"/>
                <p:cNvSpPr>
                  <a:spLocks noChangeArrowheads="1"/>
                </p:cNvSpPr>
                <p:nvPr/>
              </p:nvSpPr>
              <p:spPr bwMode="auto">
                <a:xfrm>
                  <a:off x="2268" y="3051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24" name="Group 108"/>
              <p:cNvGrpSpPr>
                <a:grpSpLocks/>
              </p:cNvGrpSpPr>
              <p:nvPr/>
            </p:nvGrpSpPr>
            <p:grpSpPr bwMode="auto">
              <a:xfrm>
                <a:off x="0" y="3454"/>
                <a:ext cx="756" cy="403"/>
                <a:chOff x="0" y="3454"/>
                <a:chExt cx="756" cy="403"/>
              </a:xfrm>
            </p:grpSpPr>
            <p:sp>
              <p:nvSpPr>
                <p:cNvPr id="24670" name="Rectangle 35"/>
                <p:cNvSpPr>
                  <a:spLocks noChangeArrowheads="1"/>
                </p:cNvSpPr>
                <p:nvPr/>
              </p:nvSpPr>
              <p:spPr bwMode="auto">
                <a:xfrm>
                  <a:off x="43" y="3454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17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71" name="Rectangle 107"/>
                <p:cNvSpPr>
                  <a:spLocks noChangeArrowheads="1"/>
                </p:cNvSpPr>
                <p:nvPr/>
              </p:nvSpPr>
              <p:spPr bwMode="auto">
                <a:xfrm>
                  <a:off x="0" y="3454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25" name="Group 110"/>
              <p:cNvGrpSpPr>
                <a:grpSpLocks/>
              </p:cNvGrpSpPr>
              <p:nvPr/>
            </p:nvGrpSpPr>
            <p:grpSpPr bwMode="auto">
              <a:xfrm>
                <a:off x="756" y="3454"/>
                <a:ext cx="756" cy="403"/>
                <a:chOff x="756" y="3454"/>
                <a:chExt cx="756" cy="403"/>
              </a:xfrm>
            </p:grpSpPr>
            <p:sp>
              <p:nvSpPr>
                <p:cNvPr id="24668" name="Rectangle 36"/>
                <p:cNvSpPr>
                  <a:spLocks noChangeArrowheads="1"/>
                </p:cNvSpPr>
                <p:nvPr/>
              </p:nvSpPr>
              <p:spPr bwMode="auto">
                <a:xfrm>
                  <a:off x="799" y="3454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27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69" name="Rectangle 109"/>
                <p:cNvSpPr>
                  <a:spLocks noChangeArrowheads="1"/>
                </p:cNvSpPr>
                <p:nvPr/>
              </p:nvSpPr>
              <p:spPr bwMode="auto">
                <a:xfrm>
                  <a:off x="756" y="3454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26" name="Group 112"/>
              <p:cNvGrpSpPr>
                <a:grpSpLocks/>
              </p:cNvGrpSpPr>
              <p:nvPr/>
            </p:nvGrpSpPr>
            <p:grpSpPr bwMode="auto">
              <a:xfrm>
                <a:off x="1512" y="3454"/>
                <a:ext cx="756" cy="403"/>
                <a:chOff x="1512" y="3454"/>
                <a:chExt cx="756" cy="403"/>
              </a:xfrm>
            </p:grpSpPr>
            <p:sp>
              <p:nvSpPr>
                <p:cNvPr id="24666" name="Rectangle 37"/>
                <p:cNvSpPr>
                  <a:spLocks noChangeArrowheads="1"/>
                </p:cNvSpPr>
                <p:nvPr/>
              </p:nvSpPr>
              <p:spPr bwMode="auto">
                <a:xfrm>
                  <a:off x="1555" y="3454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37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67" name="Rectangle 111"/>
                <p:cNvSpPr>
                  <a:spLocks noChangeArrowheads="1"/>
                </p:cNvSpPr>
                <p:nvPr/>
              </p:nvSpPr>
              <p:spPr bwMode="auto">
                <a:xfrm>
                  <a:off x="1512" y="3454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27" name="Group 114"/>
              <p:cNvGrpSpPr>
                <a:grpSpLocks/>
              </p:cNvGrpSpPr>
              <p:nvPr/>
            </p:nvGrpSpPr>
            <p:grpSpPr bwMode="auto">
              <a:xfrm>
                <a:off x="2268" y="3454"/>
                <a:ext cx="756" cy="403"/>
                <a:chOff x="2268" y="3454"/>
                <a:chExt cx="756" cy="403"/>
              </a:xfrm>
            </p:grpSpPr>
            <p:sp>
              <p:nvSpPr>
                <p:cNvPr id="24664" name="Rectangle 38"/>
                <p:cNvSpPr>
                  <a:spLocks noChangeArrowheads="1"/>
                </p:cNvSpPr>
                <p:nvPr/>
              </p:nvSpPr>
              <p:spPr bwMode="auto">
                <a:xfrm>
                  <a:off x="2311" y="3454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47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65" name="Rectangle 113"/>
                <p:cNvSpPr>
                  <a:spLocks noChangeArrowheads="1"/>
                </p:cNvSpPr>
                <p:nvPr/>
              </p:nvSpPr>
              <p:spPr bwMode="auto">
                <a:xfrm>
                  <a:off x="2268" y="3454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28" name="Group 116"/>
              <p:cNvGrpSpPr>
                <a:grpSpLocks/>
              </p:cNvGrpSpPr>
              <p:nvPr/>
            </p:nvGrpSpPr>
            <p:grpSpPr bwMode="auto">
              <a:xfrm>
                <a:off x="0" y="3857"/>
                <a:ext cx="756" cy="403"/>
                <a:chOff x="0" y="3857"/>
                <a:chExt cx="756" cy="403"/>
              </a:xfrm>
            </p:grpSpPr>
            <p:sp>
              <p:nvSpPr>
                <p:cNvPr id="24662" name="Rectangle 39"/>
                <p:cNvSpPr>
                  <a:spLocks noChangeArrowheads="1"/>
                </p:cNvSpPr>
                <p:nvPr/>
              </p:nvSpPr>
              <p:spPr bwMode="auto">
                <a:xfrm>
                  <a:off x="43" y="3857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18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63" name="Rectangle 115"/>
                <p:cNvSpPr>
                  <a:spLocks noChangeArrowheads="1"/>
                </p:cNvSpPr>
                <p:nvPr/>
              </p:nvSpPr>
              <p:spPr bwMode="auto">
                <a:xfrm>
                  <a:off x="0" y="3857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29" name="Group 118"/>
              <p:cNvGrpSpPr>
                <a:grpSpLocks/>
              </p:cNvGrpSpPr>
              <p:nvPr/>
            </p:nvGrpSpPr>
            <p:grpSpPr bwMode="auto">
              <a:xfrm>
                <a:off x="756" y="3857"/>
                <a:ext cx="756" cy="403"/>
                <a:chOff x="756" y="3857"/>
                <a:chExt cx="756" cy="403"/>
              </a:xfrm>
            </p:grpSpPr>
            <p:sp>
              <p:nvSpPr>
                <p:cNvPr id="24660" name="Rectangle 40"/>
                <p:cNvSpPr>
                  <a:spLocks noChangeArrowheads="1"/>
                </p:cNvSpPr>
                <p:nvPr/>
              </p:nvSpPr>
              <p:spPr bwMode="auto">
                <a:xfrm>
                  <a:off x="799" y="3857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28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61" name="Rectangle 117"/>
                <p:cNvSpPr>
                  <a:spLocks noChangeArrowheads="1"/>
                </p:cNvSpPr>
                <p:nvPr/>
              </p:nvSpPr>
              <p:spPr bwMode="auto">
                <a:xfrm>
                  <a:off x="756" y="3857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30" name="Group 120"/>
              <p:cNvGrpSpPr>
                <a:grpSpLocks/>
              </p:cNvGrpSpPr>
              <p:nvPr/>
            </p:nvGrpSpPr>
            <p:grpSpPr bwMode="auto">
              <a:xfrm>
                <a:off x="1512" y="3857"/>
                <a:ext cx="756" cy="403"/>
                <a:chOff x="1512" y="3857"/>
                <a:chExt cx="756" cy="403"/>
              </a:xfrm>
            </p:grpSpPr>
            <p:sp>
              <p:nvSpPr>
                <p:cNvPr id="24658" name="Rectangle 41"/>
                <p:cNvSpPr>
                  <a:spLocks noChangeArrowheads="1"/>
                </p:cNvSpPr>
                <p:nvPr/>
              </p:nvSpPr>
              <p:spPr bwMode="auto">
                <a:xfrm>
                  <a:off x="1555" y="3857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38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59" name="Rectangle 119"/>
                <p:cNvSpPr>
                  <a:spLocks noChangeArrowheads="1"/>
                </p:cNvSpPr>
                <p:nvPr/>
              </p:nvSpPr>
              <p:spPr bwMode="auto">
                <a:xfrm>
                  <a:off x="1512" y="3857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31" name="Group 122"/>
              <p:cNvGrpSpPr>
                <a:grpSpLocks/>
              </p:cNvGrpSpPr>
              <p:nvPr/>
            </p:nvGrpSpPr>
            <p:grpSpPr bwMode="auto">
              <a:xfrm>
                <a:off x="2268" y="3857"/>
                <a:ext cx="756" cy="403"/>
                <a:chOff x="2268" y="3857"/>
                <a:chExt cx="756" cy="403"/>
              </a:xfrm>
            </p:grpSpPr>
            <p:sp>
              <p:nvSpPr>
                <p:cNvPr id="24656" name="Rectangle 42"/>
                <p:cNvSpPr>
                  <a:spLocks noChangeArrowheads="1"/>
                </p:cNvSpPr>
                <p:nvPr/>
              </p:nvSpPr>
              <p:spPr bwMode="auto">
                <a:xfrm>
                  <a:off x="2311" y="3857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48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57" name="Rectangle 121"/>
                <p:cNvSpPr>
                  <a:spLocks noChangeArrowheads="1"/>
                </p:cNvSpPr>
                <p:nvPr/>
              </p:nvSpPr>
              <p:spPr bwMode="auto">
                <a:xfrm>
                  <a:off x="2268" y="3857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32" name="Group 124"/>
              <p:cNvGrpSpPr>
                <a:grpSpLocks/>
              </p:cNvGrpSpPr>
              <p:nvPr/>
            </p:nvGrpSpPr>
            <p:grpSpPr bwMode="auto">
              <a:xfrm>
                <a:off x="0" y="4260"/>
                <a:ext cx="756" cy="403"/>
                <a:chOff x="0" y="4260"/>
                <a:chExt cx="756" cy="403"/>
              </a:xfrm>
            </p:grpSpPr>
            <p:sp>
              <p:nvSpPr>
                <p:cNvPr id="24654" name="Rectangle 43"/>
                <p:cNvSpPr>
                  <a:spLocks noChangeArrowheads="1"/>
                </p:cNvSpPr>
                <p:nvPr/>
              </p:nvSpPr>
              <p:spPr bwMode="auto">
                <a:xfrm>
                  <a:off x="43" y="4260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19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55" name="Rectangle 123"/>
                <p:cNvSpPr>
                  <a:spLocks noChangeArrowheads="1"/>
                </p:cNvSpPr>
                <p:nvPr/>
              </p:nvSpPr>
              <p:spPr bwMode="auto">
                <a:xfrm>
                  <a:off x="0" y="4260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33" name="Group 126"/>
              <p:cNvGrpSpPr>
                <a:grpSpLocks/>
              </p:cNvGrpSpPr>
              <p:nvPr/>
            </p:nvGrpSpPr>
            <p:grpSpPr bwMode="auto">
              <a:xfrm>
                <a:off x="756" y="4260"/>
                <a:ext cx="756" cy="403"/>
                <a:chOff x="756" y="4260"/>
                <a:chExt cx="756" cy="403"/>
              </a:xfrm>
            </p:grpSpPr>
            <p:sp>
              <p:nvSpPr>
                <p:cNvPr id="24652" name="Rectangle 44"/>
                <p:cNvSpPr>
                  <a:spLocks noChangeArrowheads="1"/>
                </p:cNvSpPr>
                <p:nvPr/>
              </p:nvSpPr>
              <p:spPr bwMode="auto">
                <a:xfrm>
                  <a:off x="799" y="4260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29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53" name="Rectangle 125"/>
                <p:cNvSpPr>
                  <a:spLocks noChangeArrowheads="1"/>
                </p:cNvSpPr>
                <p:nvPr/>
              </p:nvSpPr>
              <p:spPr bwMode="auto">
                <a:xfrm>
                  <a:off x="756" y="4260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34" name="Group 128"/>
              <p:cNvGrpSpPr>
                <a:grpSpLocks/>
              </p:cNvGrpSpPr>
              <p:nvPr/>
            </p:nvGrpSpPr>
            <p:grpSpPr bwMode="auto">
              <a:xfrm>
                <a:off x="1512" y="4260"/>
                <a:ext cx="756" cy="403"/>
                <a:chOff x="1512" y="4260"/>
                <a:chExt cx="756" cy="403"/>
              </a:xfrm>
            </p:grpSpPr>
            <p:sp>
              <p:nvSpPr>
                <p:cNvPr id="24650" name="Rectangle 45"/>
                <p:cNvSpPr>
                  <a:spLocks noChangeArrowheads="1"/>
                </p:cNvSpPr>
                <p:nvPr/>
              </p:nvSpPr>
              <p:spPr bwMode="auto">
                <a:xfrm>
                  <a:off x="1555" y="4260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39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51" name="Rectangle 127"/>
                <p:cNvSpPr>
                  <a:spLocks noChangeArrowheads="1"/>
                </p:cNvSpPr>
                <p:nvPr/>
              </p:nvSpPr>
              <p:spPr bwMode="auto">
                <a:xfrm>
                  <a:off x="1512" y="4260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35" name="Group 130"/>
              <p:cNvGrpSpPr>
                <a:grpSpLocks/>
              </p:cNvGrpSpPr>
              <p:nvPr/>
            </p:nvGrpSpPr>
            <p:grpSpPr bwMode="auto">
              <a:xfrm>
                <a:off x="2268" y="4260"/>
                <a:ext cx="756" cy="403"/>
                <a:chOff x="2268" y="4260"/>
                <a:chExt cx="756" cy="403"/>
              </a:xfrm>
            </p:grpSpPr>
            <p:sp>
              <p:nvSpPr>
                <p:cNvPr id="24648" name="Rectangle 46"/>
                <p:cNvSpPr>
                  <a:spLocks noChangeArrowheads="1"/>
                </p:cNvSpPr>
                <p:nvPr/>
              </p:nvSpPr>
              <p:spPr bwMode="auto">
                <a:xfrm>
                  <a:off x="2311" y="4260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49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49" name="Rectangle 129"/>
                <p:cNvSpPr>
                  <a:spLocks noChangeArrowheads="1"/>
                </p:cNvSpPr>
                <p:nvPr/>
              </p:nvSpPr>
              <p:spPr bwMode="auto">
                <a:xfrm>
                  <a:off x="2268" y="4260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36" name="Group 132"/>
              <p:cNvGrpSpPr>
                <a:grpSpLocks/>
              </p:cNvGrpSpPr>
              <p:nvPr/>
            </p:nvGrpSpPr>
            <p:grpSpPr bwMode="auto">
              <a:xfrm>
                <a:off x="0" y="4663"/>
                <a:ext cx="756" cy="403"/>
                <a:chOff x="0" y="4663"/>
                <a:chExt cx="756" cy="403"/>
              </a:xfrm>
            </p:grpSpPr>
            <p:sp>
              <p:nvSpPr>
                <p:cNvPr id="24646" name="Rectangle 47"/>
                <p:cNvSpPr>
                  <a:spLocks noChangeArrowheads="1"/>
                </p:cNvSpPr>
                <p:nvPr/>
              </p:nvSpPr>
              <p:spPr bwMode="auto">
                <a:xfrm>
                  <a:off x="43" y="4663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110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47" name="Rectangle 131"/>
                <p:cNvSpPr>
                  <a:spLocks noChangeArrowheads="1"/>
                </p:cNvSpPr>
                <p:nvPr/>
              </p:nvSpPr>
              <p:spPr bwMode="auto">
                <a:xfrm>
                  <a:off x="0" y="4663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37" name="Group 134"/>
              <p:cNvGrpSpPr>
                <a:grpSpLocks/>
              </p:cNvGrpSpPr>
              <p:nvPr/>
            </p:nvGrpSpPr>
            <p:grpSpPr bwMode="auto">
              <a:xfrm>
                <a:off x="756" y="4663"/>
                <a:ext cx="756" cy="403"/>
                <a:chOff x="756" y="4663"/>
                <a:chExt cx="756" cy="403"/>
              </a:xfrm>
            </p:grpSpPr>
            <p:sp>
              <p:nvSpPr>
                <p:cNvPr id="24644" name="Rectangle 48"/>
                <p:cNvSpPr>
                  <a:spLocks noChangeArrowheads="1"/>
                </p:cNvSpPr>
                <p:nvPr/>
              </p:nvSpPr>
              <p:spPr bwMode="auto">
                <a:xfrm>
                  <a:off x="799" y="4663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210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45" name="Rectangle 133"/>
                <p:cNvSpPr>
                  <a:spLocks noChangeArrowheads="1"/>
                </p:cNvSpPr>
                <p:nvPr/>
              </p:nvSpPr>
              <p:spPr bwMode="auto">
                <a:xfrm>
                  <a:off x="756" y="4663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38" name="Group 136"/>
              <p:cNvGrpSpPr>
                <a:grpSpLocks/>
              </p:cNvGrpSpPr>
              <p:nvPr/>
            </p:nvGrpSpPr>
            <p:grpSpPr bwMode="auto">
              <a:xfrm>
                <a:off x="1512" y="4663"/>
                <a:ext cx="756" cy="403"/>
                <a:chOff x="1512" y="4663"/>
                <a:chExt cx="756" cy="403"/>
              </a:xfrm>
            </p:grpSpPr>
            <p:sp>
              <p:nvSpPr>
                <p:cNvPr id="24642" name="Rectangle 49"/>
                <p:cNvSpPr>
                  <a:spLocks noChangeArrowheads="1"/>
                </p:cNvSpPr>
                <p:nvPr/>
              </p:nvSpPr>
              <p:spPr bwMode="auto">
                <a:xfrm>
                  <a:off x="1555" y="4663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310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43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12" y="4663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grpSp>
            <p:nvGrpSpPr>
              <p:cNvPr id="24639" name="Group 138"/>
              <p:cNvGrpSpPr>
                <a:grpSpLocks/>
              </p:cNvGrpSpPr>
              <p:nvPr/>
            </p:nvGrpSpPr>
            <p:grpSpPr bwMode="auto">
              <a:xfrm>
                <a:off x="2268" y="4663"/>
                <a:ext cx="756" cy="403"/>
                <a:chOff x="2268" y="4663"/>
                <a:chExt cx="756" cy="403"/>
              </a:xfrm>
            </p:grpSpPr>
            <p:sp>
              <p:nvSpPr>
                <p:cNvPr id="24640" name="Rectangle 50"/>
                <p:cNvSpPr>
                  <a:spLocks noChangeArrowheads="1"/>
                </p:cNvSpPr>
                <p:nvPr/>
              </p:nvSpPr>
              <p:spPr bwMode="auto">
                <a:xfrm>
                  <a:off x="2311" y="4663"/>
                  <a:ext cx="67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Times New Roman" pitchFamily="18" charset="0"/>
                    </a:rPr>
                    <a:t>y</a:t>
                  </a:r>
                  <a:r>
                    <a:rPr lang="en-US" altLang="zh-CN" sz="1400" baseline="-30000">
                      <a:latin typeface="Times New Roman" pitchFamily="18" charset="0"/>
                    </a:rPr>
                    <a:t>410</a:t>
                  </a:r>
                  <a:endParaRPr lang="en-US" altLang="zh-CN" sz="1400" i="1">
                    <a:latin typeface="Times New Roman" pitchFamily="18" charset="0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zh-CN" sz="1400">
                    <a:latin typeface="Times New Roman" pitchFamily="18" charset="0"/>
                  </a:endParaRPr>
                </a:p>
              </p:txBody>
            </p:sp>
            <p:sp>
              <p:nvSpPr>
                <p:cNvPr id="24641" name="Rectangle 137"/>
                <p:cNvSpPr>
                  <a:spLocks noChangeArrowheads="1"/>
                </p:cNvSpPr>
                <p:nvPr/>
              </p:nvSpPr>
              <p:spPr bwMode="auto">
                <a:xfrm>
                  <a:off x="2268" y="4663"/>
                  <a:ext cx="75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</p:grpSp>
        <p:sp>
          <p:nvSpPr>
            <p:cNvPr id="24595" name="Rectangle 140"/>
            <p:cNvSpPr>
              <a:spLocks noChangeArrowheads="1"/>
            </p:cNvSpPr>
            <p:nvPr/>
          </p:nvSpPr>
          <p:spPr bwMode="auto">
            <a:xfrm>
              <a:off x="-3" y="630"/>
              <a:ext cx="3030" cy="4439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24580" name="Text Box 155"/>
          <p:cNvSpPr txBox="1">
            <a:spLocks noChangeArrowheads="1"/>
          </p:cNvSpPr>
          <p:nvPr/>
        </p:nvSpPr>
        <p:spPr bwMode="auto">
          <a:xfrm>
            <a:off x="6324600" y="1658938"/>
            <a:ext cx="2514600" cy="1752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itchFamily="18" charset="0"/>
              </a:rPr>
              <a:t>n </a:t>
            </a:r>
            <a:r>
              <a:rPr lang="en-US" altLang="en-US" sz="1800">
                <a:latin typeface="Times New Roman" pitchFamily="18" charset="0"/>
              </a:rPr>
              <a:t>=10 obs./group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itchFamily="18" charset="0"/>
              </a:rPr>
              <a:t>k </a:t>
            </a:r>
            <a:r>
              <a:rPr lang="en-US" altLang="en-US" sz="1800">
                <a:latin typeface="Times New Roman" pitchFamily="18" charset="0"/>
              </a:rPr>
              <a:t>=4 groups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itchFamily="18" charset="0"/>
            </a:endParaRPr>
          </a:p>
        </p:txBody>
      </p:sp>
      <p:grpSp>
        <p:nvGrpSpPr>
          <p:cNvPr id="984236" name="Group 172"/>
          <p:cNvGrpSpPr>
            <a:grpSpLocks/>
          </p:cNvGrpSpPr>
          <p:nvPr/>
        </p:nvGrpSpPr>
        <p:grpSpPr bwMode="auto">
          <a:xfrm>
            <a:off x="1219200" y="4986338"/>
            <a:ext cx="7391400" cy="814387"/>
            <a:chOff x="768" y="3141"/>
            <a:chExt cx="4656" cy="513"/>
          </a:xfrm>
        </p:grpSpPr>
        <p:sp>
          <p:nvSpPr>
            <p:cNvPr id="24589" name="Text Box 165"/>
            <p:cNvSpPr txBox="1">
              <a:spLocks noChangeArrowheads="1"/>
            </p:cNvSpPr>
            <p:nvPr/>
          </p:nvSpPr>
          <p:spPr bwMode="auto">
            <a:xfrm>
              <a:off x="4368" y="3264"/>
              <a:ext cx="1056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The group means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pic>
          <p:nvPicPr>
            <p:cNvPr id="24590" name="Picture 16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3141"/>
              <a:ext cx="624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1" name="Picture 16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3203"/>
              <a:ext cx="576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2" name="Picture 1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3192"/>
              <a:ext cx="576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3" name="Picture 16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3193"/>
              <a:ext cx="528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84235" name="Group 171"/>
          <p:cNvGrpSpPr>
            <a:grpSpLocks/>
          </p:cNvGrpSpPr>
          <p:nvPr/>
        </p:nvGrpSpPr>
        <p:grpSpPr bwMode="auto">
          <a:xfrm>
            <a:off x="1219200" y="5819775"/>
            <a:ext cx="7315200" cy="790575"/>
            <a:chOff x="768" y="3666"/>
            <a:chExt cx="4608" cy="498"/>
          </a:xfrm>
        </p:grpSpPr>
        <p:sp>
          <p:nvSpPr>
            <p:cNvPr id="24584" name="Text Box 160"/>
            <p:cNvSpPr txBox="1">
              <a:spLocks noChangeArrowheads="1"/>
            </p:cNvSpPr>
            <p:nvPr/>
          </p:nvSpPr>
          <p:spPr bwMode="auto">
            <a:xfrm>
              <a:off x="4416" y="3840"/>
              <a:ext cx="960" cy="32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The (within) group variances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>
                <a:latin typeface="Times New Roman" pitchFamily="18" charset="0"/>
              </a:endParaRPr>
            </a:p>
          </p:txBody>
        </p:sp>
        <p:pic>
          <p:nvPicPr>
            <p:cNvPr id="24585" name="Picture 15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3716"/>
              <a:ext cx="624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5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3666"/>
              <a:ext cx="72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7" name="Picture 1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3697"/>
              <a:ext cx="672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8" name="Picture 1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696"/>
              <a:ext cx="672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2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38" y="2535238"/>
            <a:ext cx="19812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4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4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>
                <a:solidFill>
                  <a:srgbClr val="C00000"/>
                </a:solidFill>
              </a:rPr>
              <a:t>Sum of Squares Within (SSW), or Sum of Squares Error (SSE)</a:t>
            </a:r>
          </a:p>
        </p:txBody>
      </p:sp>
      <p:grpSp>
        <p:nvGrpSpPr>
          <p:cNvPr id="993307" name="Group 27"/>
          <p:cNvGrpSpPr>
            <a:grpSpLocks/>
          </p:cNvGrpSpPr>
          <p:nvPr/>
        </p:nvGrpSpPr>
        <p:grpSpPr bwMode="auto">
          <a:xfrm>
            <a:off x="381000" y="1905000"/>
            <a:ext cx="8229600" cy="1003300"/>
            <a:chOff x="768" y="3666"/>
            <a:chExt cx="4334" cy="468"/>
          </a:xfrm>
        </p:grpSpPr>
        <p:sp>
          <p:nvSpPr>
            <p:cNvPr id="25614" name="Text Box 28"/>
            <p:cNvSpPr txBox="1">
              <a:spLocks noChangeArrowheads="1"/>
            </p:cNvSpPr>
            <p:nvPr/>
          </p:nvSpPr>
          <p:spPr bwMode="auto">
            <a:xfrm>
              <a:off x="4142" y="3763"/>
              <a:ext cx="960" cy="32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The (within) group variances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>
                <a:latin typeface="Times New Roman" pitchFamily="18" charset="0"/>
              </a:endParaRPr>
            </a:p>
          </p:txBody>
        </p:sp>
        <p:pic>
          <p:nvPicPr>
            <p:cNvPr id="25615" name="Picture 2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3716"/>
              <a:ext cx="624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6" name="Picture 3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3666"/>
              <a:ext cx="72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7" name="Picture 3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3697"/>
              <a:ext cx="672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8" name="Picture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696"/>
              <a:ext cx="672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93319" name="Picture 3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495800"/>
            <a:ext cx="32004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3339" name="Group 59"/>
          <p:cNvGrpSpPr>
            <a:grpSpLocks/>
          </p:cNvGrpSpPr>
          <p:nvPr/>
        </p:nvGrpSpPr>
        <p:grpSpPr bwMode="auto">
          <a:xfrm>
            <a:off x="533400" y="3429000"/>
            <a:ext cx="7315200" cy="914400"/>
            <a:chOff x="336" y="2352"/>
            <a:chExt cx="3888" cy="480"/>
          </a:xfrm>
        </p:grpSpPr>
        <p:sp>
          <p:nvSpPr>
            <p:cNvPr id="25607" name="Rectangle 18"/>
            <p:cNvSpPr>
              <a:spLocks noChangeArrowheads="1"/>
            </p:cNvSpPr>
            <p:nvPr/>
          </p:nvSpPr>
          <p:spPr bwMode="auto">
            <a:xfrm>
              <a:off x="3216" y="2448"/>
              <a:ext cx="1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itchFamily="18" charset="0"/>
                </a:rPr>
                <a:t>+</a:t>
              </a:r>
            </a:p>
          </p:txBody>
        </p:sp>
        <p:pic>
          <p:nvPicPr>
            <p:cNvPr id="25608" name="Picture 4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2395"/>
              <a:ext cx="864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9" name="Picture 4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2400"/>
              <a:ext cx="768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0" name="Picture 4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2352"/>
              <a:ext cx="912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1" name="Picture 4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352"/>
              <a:ext cx="864" cy="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2" name="Rectangle 55"/>
            <p:cNvSpPr>
              <a:spLocks noChangeArrowheads="1"/>
            </p:cNvSpPr>
            <p:nvPr/>
          </p:nvSpPr>
          <p:spPr bwMode="auto">
            <a:xfrm>
              <a:off x="2160" y="2496"/>
              <a:ext cx="1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25613" name="Rectangle 56"/>
            <p:cNvSpPr>
              <a:spLocks noChangeArrowheads="1"/>
            </p:cNvSpPr>
            <p:nvPr/>
          </p:nvSpPr>
          <p:spPr bwMode="auto">
            <a:xfrm>
              <a:off x="1200" y="2496"/>
              <a:ext cx="1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Times New Roman" pitchFamily="18" charset="0"/>
                </a:rPr>
                <a:t>+</a:t>
              </a:r>
            </a:p>
          </p:txBody>
        </p:sp>
      </p:grpSp>
      <p:sp>
        <p:nvSpPr>
          <p:cNvPr id="993338" name="Text Box 58"/>
          <p:cNvSpPr txBox="1">
            <a:spLocks noChangeArrowheads="1"/>
          </p:cNvSpPr>
          <p:nvPr/>
        </p:nvSpPr>
        <p:spPr bwMode="auto">
          <a:xfrm>
            <a:off x="6019800" y="4876800"/>
            <a:ext cx="2590800" cy="8890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itchFamily="18" charset="0"/>
              </a:rPr>
              <a:t>Sum of Squares Within (SSW) (or SS</a:t>
            </a:r>
            <a:r>
              <a:rPr lang="en-US" altLang="en-US" sz="1600" u="sng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lang="en-US" altLang="en-US" sz="1600">
                <a:solidFill>
                  <a:srgbClr val="FF0000"/>
                </a:solidFill>
                <a:latin typeface="Times New Roman" pitchFamily="18" charset="0"/>
              </a:rPr>
              <a:t>, for chance </a:t>
            </a:r>
            <a:r>
              <a:rPr lang="en-US" altLang="en-US" sz="1600" u="sng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lang="en-US" altLang="en-US" sz="1600">
                <a:solidFill>
                  <a:srgbClr val="FF0000"/>
                </a:solidFill>
                <a:latin typeface="Times New Roman" pitchFamily="18" charset="0"/>
              </a:rPr>
              <a:t>rror)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3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3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3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38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838200"/>
          </a:xfrm>
          <a:ln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C00000"/>
                </a:solidFill>
              </a:rPr>
              <a:t>Pooled Variance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27025" y="1395413"/>
            <a:ext cx="813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From two-sample t-test with assumed equal variance, </a:t>
            </a:r>
            <a:r>
              <a:rPr lang="en-US" altLang="en-US" sz="1800">
                <a:latin typeface="Symbol" panose="05050102010706020507" pitchFamily="18" charset="2"/>
              </a:rPr>
              <a:t>s</a:t>
            </a:r>
            <a:r>
              <a:rPr lang="en-US" altLang="en-US" sz="1800" baseline="30000"/>
              <a:t>2</a:t>
            </a:r>
            <a:r>
              <a:rPr lang="en-US" altLang="en-US" sz="1800"/>
              <a:t>,  we produced a pooled (within-group) sample variance estimate.</a:t>
            </a:r>
          </a:p>
        </p:txBody>
      </p:sp>
      <p:graphicFrame>
        <p:nvGraphicFramePr>
          <p:cNvPr id="15364" name="Object 4"/>
          <p:cNvGraphicFramePr>
            <a:graphicFrameLocks noChangeAspect="1"/>
          </p:cNvGraphicFramePr>
          <p:nvPr/>
        </p:nvGraphicFramePr>
        <p:xfrm>
          <a:off x="2857500" y="2171700"/>
          <a:ext cx="455453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Equation" r:id="rId3" imgW="2895600" imgH="711200" progId="Equation.3">
                  <p:embed/>
                </p:oleObj>
              </mc:Choice>
              <mc:Fallback>
                <p:oleObj name="Equation" r:id="rId3" imgW="2895600" imgH="711200" progId="Equation.3">
                  <p:embed/>
                  <p:pic>
                    <p:nvPicPr>
                      <p:cNvPr id="153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2171700"/>
                        <a:ext cx="4554538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92125" y="5078413"/>
            <a:ext cx="6923088" cy="1171575"/>
            <a:chOff x="310" y="3199"/>
            <a:chExt cx="4361" cy="738"/>
          </a:xfrm>
        </p:grpSpPr>
        <p:sp>
          <p:nvSpPr>
            <p:cNvPr id="15370" name="Text Box 7"/>
            <p:cNvSpPr txBox="1">
              <a:spLocks noChangeArrowheads="1"/>
            </p:cNvSpPr>
            <p:nvPr/>
          </p:nvSpPr>
          <p:spPr bwMode="auto">
            <a:xfrm>
              <a:off x="310" y="3199"/>
              <a:ext cx="436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If all the n</a:t>
              </a:r>
              <a:r>
                <a:rPr lang="en-US" altLang="en-US" sz="1800" baseline="-25000"/>
                <a:t>i</a:t>
              </a:r>
              <a:r>
                <a:rPr lang="en-US" altLang="en-US" sz="1800"/>
                <a:t> are equal to n then this reduces to an average variance.</a:t>
              </a:r>
            </a:p>
          </p:txBody>
        </p:sp>
        <p:graphicFrame>
          <p:nvGraphicFramePr>
            <p:cNvPr id="15371" name="Object 8"/>
            <p:cNvGraphicFramePr>
              <a:graphicFrameLocks noChangeAspect="1"/>
            </p:cNvGraphicFramePr>
            <p:nvPr/>
          </p:nvGraphicFramePr>
          <p:xfrm>
            <a:off x="1676" y="3448"/>
            <a:ext cx="909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9" name="Equation" r:id="rId5" imgW="799753" imgH="431613" progId="Equation.3">
                    <p:embed/>
                  </p:oleObj>
                </mc:Choice>
                <mc:Fallback>
                  <p:oleObj name="Equation" r:id="rId5" imgW="799753" imgH="431613" progId="Equation.3">
                    <p:embed/>
                    <p:pic>
                      <p:nvPicPr>
                        <p:cNvPr id="1537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6" y="3448"/>
                          <a:ext cx="909" cy="4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15925" y="3465513"/>
            <a:ext cx="7585075" cy="1309687"/>
            <a:chOff x="262" y="2183"/>
            <a:chExt cx="4778" cy="825"/>
          </a:xfrm>
        </p:grpSpPr>
        <p:sp>
          <p:nvSpPr>
            <p:cNvPr id="15367" name="Text Box 5"/>
            <p:cNvSpPr txBox="1">
              <a:spLocks noChangeArrowheads="1"/>
            </p:cNvSpPr>
            <p:nvPr/>
          </p:nvSpPr>
          <p:spPr bwMode="auto">
            <a:xfrm>
              <a:off x="262" y="2183"/>
              <a:ext cx="4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Extend the concept of a pooled variance to t groups as follows:</a:t>
              </a:r>
            </a:p>
          </p:txBody>
        </p:sp>
        <p:graphicFrame>
          <p:nvGraphicFramePr>
            <p:cNvPr id="15368" name="Object 6"/>
            <p:cNvGraphicFramePr>
              <a:graphicFrameLocks noChangeAspect="1"/>
            </p:cNvGraphicFramePr>
            <p:nvPr/>
          </p:nvGraphicFramePr>
          <p:xfrm>
            <a:off x="622" y="2552"/>
            <a:ext cx="3217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0" name="Equation" r:id="rId7" imgW="3225800" imgH="457200" progId="Equation.3">
                    <p:embed/>
                  </p:oleObj>
                </mc:Choice>
                <mc:Fallback>
                  <p:oleObj name="Equation" r:id="rId7" imgW="3225800" imgH="457200" progId="Equation.3">
                    <p:embed/>
                    <p:pic>
                      <p:nvPicPr>
                        <p:cNvPr id="1536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" y="2552"/>
                          <a:ext cx="3217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9" name="Object 9"/>
            <p:cNvGraphicFramePr>
              <a:graphicFrameLocks noChangeAspect="1"/>
            </p:cNvGraphicFramePr>
            <p:nvPr/>
          </p:nvGraphicFramePr>
          <p:xfrm>
            <a:off x="4344" y="2528"/>
            <a:ext cx="696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1" name="Equation" r:id="rId9" imgW="660113" imgH="431613" progId="Equation.3">
                    <p:embed/>
                  </p:oleObj>
                </mc:Choice>
                <mc:Fallback>
                  <p:oleObj name="Equation" r:id="rId9" imgW="660113" imgH="431613" progId="Equation.3">
                    <p:embed/>
                    <p:pic>
                      <p:nvPicPr>
                        <p:cNvPr id="1536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4" y="2528"/>
                          <a:ext cx="696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919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92163" y="228600"/>
            <a:ext cx="7993062" cy="1462088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rgbClr val="C00000"/>
                </a:solidFill>
              </a:rPr>
              <a:t>Sum of Squares Between (SSB)</a:t>
            </a:r>
          </a:p>
        </p:txBody>
      </p:sp>
      <p:sp>
        <p:nvSpPr>
          <p:cNvPr id="994307" name="Text Box 3"/>
          <p:cNvSpPr txBox="1">
            <a:spLocks noChangeArrowheads="1"/>
          </p:cNvSpPr>
          <p:nvPr/>
        </p:nvSpPr>
        <p:spPr bwMode="auto">
          <a:xfrm>
            <a:off x="6324600" y="4343400"/>
            <a:ext cx="2343150" cy="14478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Sum of Squares Between (SSB). Variability of the group means compared to the grand mean (the variability due to the treatment).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994308" name="Text Box 4"/>
          <p:cNvSpPr txBox="1">
            <a:spLocks noChangeArrowheads="1"/>
          </p:cNvSpPr>
          <p:nvPr/>
        </p:nvSpPr>
        <p:spPr bwMode="auto">
          <a:xfrm>
            <a:off x="762000" y="2362200"/>
            <a:ext cx="1428750" cy="10668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Overall mean of all 40 observations (“grand mean”)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latin typeface="Times New Roman" pitchFamily="18" charset="0"/>
            </a:endParaRPr>
          </a:p>
        </p:txBody>
      </p:sp>
      <p:pic>
        <p:nvPicPr>
          <p:cNvPr id="99430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28838"/>
            <a:ext cx="19812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4311" name="Line 7"/>
          <p:cNvSpPr>
            <a:spLocks noChangeShapeType="1"/>
          </p:cNvSpPr>
          <p:nvPr/>
        </p:nvSpPr>
        <p:spPr bwMode="auto">
          <a:xfrm flipH="1">
            <a:off x="5257800" y="4876800"/>
            <a:ext cx="809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994310" name="Object 6"/>
          <p:cNvGraphicFramePr>
            <a:graphicFrameLocks noChangeAspect="1"/>
          </p:cNvGraphicFramePr>
          <p:nvPr/>
        </p:nvGraphicFramePr>
        <p:xfrm>
          <a:off x="1600200" y="4191000"/>
          <a:ext cx="3581400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Equation" r:id="rId4" imgW="1079032" imgH="431613" progId="Equation.3">
                  <p:embed/>
                </p:oleObj>
              </mc:Choice>
              <mc:Fallback>
                <p:oleObj name="Equation" r:id="rId4" imgW="1079032" imgH="4316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91000"/>
                        <a:ext cx="3581400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4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4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4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4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4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4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4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4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4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4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307" grpId="0" animBg="1" autoUpdateAnimBg="0"/>
      <p:bldP spid="994308" grpId="0" animBg="1" autoUpdateAnimBg="0"/>
      <p:bldP spid="9943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C00000"/>
                </a:solidFill>
              </a:rPr>
              <a:t>Total Sum of Squares (SST)</a:t>
            </a:r>
          </a:p>
        </p:txBody>
      </p:sp>
      <p:sp>
        <p:nvSpPr>
          <p:cNvPr id="27651" name="Text Box 8"/>
          <p:cNvSpPr txBox="1">
            <a:spLocks noChangeArrowheads="1"/>
          </p:cNvSpPr>
          <p:nvPr/>
        </p:nvSpPr>
        <p:spPr bwMode="auto">
          <a:xfrm>
            <a:off x="5410200" y="2895600"/>
            <a:ext cx="2352675" cy="149542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Total sum of squares(TSS).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Squared difference of every observation from the overall mean. (numerator of variance of Y!)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latin typeface="Times New Roman" pitchFamily="18" charset="0"/>
            </a:endParaRP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71800"/>
            <a:ext cx="3048000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mtClean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752600"/>
            <a:ext cx="78486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Any data set has variability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Variability exists within groups…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and between groups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Question that ANOVA allows us to answer :  </a:t>
            </a:r>
            <a:r>
              <a:rPr lang="en-US" altLang="en-US" sz="2800" dirty="0" smtClean="0">
                <a:solidFill>
                  <a:srgbClr val="00279F"/>
                </a:solidFill>
              </a:rPr>
              <a:t>Is this variability significant, or merely by chance?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44E094-983A-4CF8-B787-B25C2C571F3E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1"/>
          <p:cNvGraphicFramePr>
            <a:graphicFrameLocks noChangeAspect="1"/>
          </p:cNvGraphicFramePr>
          <p:nvPr/>
        </p:nvGraphicFramePr>
        <p:xfrm>
          <a:off x="381000" y="457200"/>
          <a:ext cx="80772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Equation" r:id="rId3" imgW="3073400" imgH="1155700" progId="Equation.DSMT4">
                  <p:embed/>
                </p:oleObj>
              </mc:Choice>
              <mc:Fallback>
                <p:oleObj name="Equation" r:id="rId3" imgW="3073400" imgH="1155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57200"/>
                        <a:ext cx="80772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2"/>
          <p:cNvGraphicFramePr>
            <a:graphicFrameLocks noChangeAspect="1"/>
          </p:cNvGraphicFramePr>
          <p:nvPr/>
        </p:nvGraphicFramePr>
        <p:xfrm>
          <a:off x="228600" y="3810000"/>
          <a:ext cx="86106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5" name="Equation" r:id="rId5" imgW="2413000" imgH="889000" progId="Equation.DSMT4">
                  <p:embed/>
                </p:oleObj>
              </mc:Choice>
              <mc:Fallback>
                <p:oleObj name="Equation" r:id="rId5" imgW="2413000" imgH="889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810000"/>
                        <a:ext cx="86106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rgbClr val="C00000"/>
                </a:solidFill>
              </a:rPr>
              <a:t>The Analysis of Variance</a:t>
            </a:r>
          </a:p>
        </p:txBody>
      </p:sp>
      <p:sp>
        <p:nvSpPr>
          <p:cNvPr id="296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2743200"/>
            <a:ext cx="80010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A large value of </a:t>
            </a:r>
            <a:r>
              <a:rPr lang="en-US" altLang="en-US" sz="2400" i="1" smtClean="0"/>
              <a:t>SS</a:t>
            </a:r>
            <a:r>
              <a:rPr lang="en-US" altLang="en-US" sz="2400" i="1" baseline="-25000" smtClean="0"/>
              <a:t>Treatments </a:t>
            </a:r>
            <a:r>
              <a:rPr lang="en-US" altLang="en-US" sz="2400" smtClean="0"/>
              <a:t>reflects large differences in treatment means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A small value of </a:t>
            </a:r>
            <a:r>
              <a:rPr lang="en-US" altLang="en-US" sz="2400" i="1" smtClean="0"/>
              <a:t>SS</a:t>
            </a:r>
            <a:r>
              <a:rPr lang="en-US" altLang="en-US" sz="2400" i="1" baseline="-25000" smtClean="0"/>
              <a:t>Treatments </a:t>
            </a:r>
            <a:r>
              <a:rPr lang="en-US" altLang="en-US" sz="2400" smtClean="0"/>
              <a:t> likely indicates no differences in treatment means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Formal statistical hypotheses are: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smtClean="0"/>
          </a:p>
        </p:txBody>
      </p:sp>
      <p:graphicFrame>
        <p:nvGraphicFramePr>
          <p:cNvPr id="29700" name="Object 5"/>
          <p:cNvGraphicFramePr>
            <a:graphicFrameLocks noChangeAspect="1"/>
          </p:cNvGraphicFramePr>
          <p:nvPr/>
        </p:nvGraphicFramePr>
        <p:xfrm>
          <a:off x="2057400" y="1752600"/>
          <a:ext cx="4572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" name="Equation" r:id="rId3" imgW="1371600" imgH="228600" progId="Equation.DSMT4">
                  <p:embed/>
                </p:oleObj>
              </mc:Choice>
              <mc:Fallback>
                <p:oleObj name="Equation" r:id="rId3" imgW="13716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752600"/>
                        <a:ext cx="4572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6"/>
          <p:cNvGraphicFramePr>
            <a:graphicFrameLocks noChangeAspect="1"/>
          </p:cNvGraphicFramePr>
          <p:nvPr/>
        </p:nvGraphicFramePr>
        <p:xfrm>
          <a:off x="1828800" y="4800600"/>
          <a:ext cx="50292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Equation" r:id="rId5" imgW="2184400" imgH="457200" progId="Equation.DSMT4">
                  <p:embed/>
                </p:oleObj>
              </mc:Choice>
              <mc:Fallback>
                <p:oleObj name="Equation" r:id="rId5" imgW="218440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800600"/>
                        <a:ext cx="50292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1828800" y="1676400"/>
            <a:ext cx="5029200" cy="9144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rgbClr val="C00000"/>
                </a:solidFill>
              </a:rPr>
              <a:t>The Analysis of Variance</a:t>
            </a:r>
          </a:p>
        </p:txBody>
      </p:sp>
      <p:graphicFrame>
        <p:nvGraphicFramePr>
          <p:cNvPr id="30723" name="Object 5"/>
          <p:cNvGraphicFramePr>
            <a:graphicFrameLocks noChangeAspect="1"/>
          </p:cNvGraphicFramePr>
          <p:nvPr/>
        </p:nvGraphicFramePr>
        <p:xfrm>
          <a:off x="228600" y="1981200"/>
          <a:ext cx="86106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Equation" r:id="rId3" imgW="2413000" imgH="889000" progId="Equation.DSMT4">
                  <p:embed/>
                </p:oleObj>
              </mc:Choice>
              <mc:Fallback>
                <p:oleObj name="Equation" r:id="rId3" imgW="2413000" imgH="889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981200"/>
                        <a:ext cx="86106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One-Way ANOVA F-Test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Test Statistic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838325"/>
            <a:ext cx="8763000" cy="41148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2500"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 smtClean="0"/>
              <a:t>1.	Test Statistic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i="1" dirty="0" smtClean="0"/>
              <a:t>F</a:t>
            </a:r>
            <a:r>
              <a:rPr lang="en-US" dirty="0" smtClean="0"/>
              <a:t> = </a:t>
            </a:r>
            <a:r>
              <a:rPr lang="en-US" i="1" dirty="0" smtClean="0"/>
              <a:t>MST</a:t>
            </a:r>
            <a:r>
              <a:rPr lang="en-US" dirty="0" smtClean="0"/>
              <a:t> / </a:t>
            </a:r>
            <a:r>
              <a:rPr lang="en-US" i="1" dirty="0" smtClean="0"/>
              <a:t>MSE</a:t>
            </a:r>
            <a:br>
              <a:rPr lang="en-US" i="1" dirty="0" smtClean="0"/>
            </a:br>
            <a:endParaRPr lang="en-US" dirty="0" smtClean="0"/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i="1" dirty="0" smtClean="0"/>
              <a:t>MST</a:t>
            </a:r>
            <a:r>
              <a:rPr lang="en-US" dirty="0" smtClean="0"/>
              <a:t>  Is Mean Square for Treatment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i="1" dirty="0" smtClean="0"/>
              <a:t>MSE</a:t>
            </a:r>
            <a:r>
              <a:rPr lang="en-US" dirty="0" smtClean="0"/>
              <a:t> Is Mean Square for Error</a:t>
            </a:r>
          </a:p>
          <a:p>
            <a:pPr eaLnBrk="1" fontAlgn="auto" hangingPunct="1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defRPr/>
            </a:pPr>
            <a:r>
              <a:rPr lang="en-US" dirty="0" smtClean="0"/>
              <a:t>2.	Degrees of Freedom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i="1" dirty="0" smtClean="0">
                <a:latin typeface="Symbol" pitchFamily="18" charset="2"/>
              </a:rPr>
              <a:t></a:t>
            </a:r>
            <a:r>
              <a:rPr lang="en-US" baseline="-25000" dirty="0" smtClean="0"/>
              <a:t>1</a:t>
            </a:r>
            <a:r>
              <a:rPr lang="en-US" dirty="0" smtClean="0"/>
              <a:t> = </a:t>
            </a:r>
            <a:r>
              <a:rPr lang="en-US" i="1" dirty="0"/>
              <a:t>a</a:t>
            </a:r>
            <a:r>
              <a:rPr lang="en-US" dirty="0" smtClean="0"/>
              <a:t> -1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i="1" dirty="0" smtClean="0">
                <a:latin typeface="Symbol" pitchFamily="18" charset="2"/>
              </a:rPr>
              <a:t></a:t>
            </a:r>
            <a:r>
              <a:rPr lang="en-US" baseline="-25000" dirty="0" smtClean="0"/>
              <a:t>2</a:t>
            </a:r>
            <a:r>
              <a:rPr lang="en-US" dirty="0" smtClean="0"/>
              <a:t> = </a:t>
            </a:r>
            <a:r>
              <a:rPr lang="en-US" i="1" dirty="0" smtClean="0"/>
              <a:t>a(n</a:t>
            </a:r>
            <a:r>
              <a:rPr lang="en-US" dirty="0" smtClean="0"/>
              <a:t> – </a:t>
            </a:r>
            <a:r>
              <a:rPr lang="en-US" i="1" dirty="0" smtClean="0"/>
              <a:t>1)</a:t>
            </a:r>
            <a:endParaRPr lang="en-US" dirty="0" smtClean="0"/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i="1" dirty="0"/>
              <a:t>a</a:t>
            </a:r>
            <a:r>
              <a:rPr lang="en-US" dirty="0" smtClean="0"/>
              <a:t> = #  Groups, or Levels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i="1" dirty="0" smtClean="0"/>
              <a:t>n</a:t>
            </a:r>
            <a:r>
              <a:rPr lang="en-US" dirty="0" smtClean="0"/>
              <a:t> = Total Sample Size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6C5412-BDAA-4BA0-B17F-B6CB7B31DB2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graphicFrame>
        <p:nvGraphicFramePr>
          <p:cNvPr id="31749" name="Object 4"/>
          <p:cNvGraphicFramePr>
            <a:graphicFrameLocks noChangeAspect="1"/>
          </p:cNvGraphicFramePr>
          <p:nvPr/>
        </p:nvGraphicFramePr>
        <p:xfrm>
          <a:off x="3276600" y="1676400"/>
          <a:ext cx="55911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Equation" r:id="rId4" imgW="2019300" imgH="419100" progId="Equation.3">
                  <p:embed/>
                </p:oleObj>
              </mc:Choice>
              <mc:Fallback>
                <p:oleObj name="Equation" r:id="rId4" imgW="20193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76400"/>
                        <a:ext cx="5591175" cy="1143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6363" y="152400"/>
            <a:ext cx="7086600" cy="11239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One-Way ANOVA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Summary Table</a:t>
            </a: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8EE411-05E7-49BA-9D5B-CEB90991DFD6}" type="slidenum">
              <a:rPr lang="en-US" altLang="en-US" sz="1200" smtClean="0">
                <a:latin typeface="Arial" pitchFamily="34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 smtClean="0">
              <a:latin typeface="Arial" pitchFamily="34" charset="0"/>
            </a:endParaRPr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2413000" y="2062163"/>
            <a:ext cx="17463" cy="1200150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3929063" y="2062163"/>
            <a:ext cx="17462" cy="1200150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5708650" y="2062163"/>
            <a:ext cx="17463" cy="1200150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7613650" y="2062163"/>
            <a:ext cx="17463" cy="1200150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706438" y="2101850"/>
            <a:ext cx="17208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Source of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760413" y="2479675"/>
            <a:ext cx="1595437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Variation</a:t>
            </a: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2474913" y="2101850"/>
            <a:ext cx="1500187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Degrees</a:t>
            </a:r>
          </a:p>
        </p:txBody>
      </p:sp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2960688" y="2479675"/>
            <a:ext cx="496887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of</a:t>
            </a:r>
          </a:p>
        </p:txBody>
      </p:sp>
      <p:sp>
        <p:nvSpPr>
          <p:cNvPr id="32780" name="Rectangle 11"/>
          <p:cNvSpPr>
            <a:spLocks noChangeArrowheads="1"/>
          </p:cNvSpPr>
          <p:nvPr/>
        </p:nvSpPr>
        <p:spPr bwMode="auto">
          <a:xfrm>
            <a:off x="2438400" y="2857500"/>
            <a:ext cx="1592263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Freedom</a:t>
            </a:r>
          </a:p>
        </p:txBody>
      </p:sp>
      <p:sp>
        <p:nvSpPr>
          <p:cNvPr id="32781" name="Rectangle 12"/>
          <p:cNvSpPr>
            <a:spLocks noChangeArrowheads="1"/>
          </p:cNvSpPr>
          <p:nvPr/>
        </p:nvSpPr>
        <p:spPr bwMode="auto">
          <a:xfrm>
            <a:off x="4222750" y="2101850"/>
            <a:ext cx="1312863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Sum of</a:t>
            </a:r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4130675" y="2479675"/>
            <a:ext cx="1500188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Squares</a:t>
            </a:r>
          </a:p>
        </p:txBody>
      </p:sp>
      <p:sp>
        <p:nvSpPr>
          <p:cNvPr id="32783" name="Rectangle 14"/>
          <p:cNvSpPr>
            <a:spLocks noChangeArrowheads="1"/>
          </p:cNvSpPr>
          <p:nvPr/>
        </p:nvSpPr>
        <p:spPr bwMode="auto">
          <a:xfrm>
            <a:off x="6172200" y="2101850"/>
            <a:ext cx="10350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Mean</a:t>
            </a:r>
          </a:p>
        </p:txBody>
      </p:sp>
      <p:sp>
        <p:nvSpPr>
          <p:cNvPr id="32784" name="Rectangle 15"/>
          <p:cNvSpPr>
            <a:spLocks noChangeArrowheads="1"/>
          </p:cNvSpPr>
          <p:nvPr/>
        </p:nvSpPr>
        <p:spPr bwMode="auto">
          <a:xfrm>
            <a:off x="6053138" y="2479675"/>
            <a:ext cx="13144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Square</a:t>
            </a:r>
          </a:p>
        </p:txBody>
      </p:sp>
      <p:sp>
        <p:nvSpPr>
          <p:cNvPr id="32785" name="Rectangle 16"/>
          <p:cNvSpPr>
            <a:spLocks noChangeArrowheads="1"/>
          </p:cNvSpPr>
          <p:nvPr/>
        </p:nvSpPr>
        <p:spPr bwMode="auto">
          <a:xfrm>
            <a:off x="5824538" y="2857500"/>
            <a:ext cx="1779587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(Variance)</a:t>
            </a:r>
          </a:p>
        </p:txBody>
      </p:sp>
      <p:sp>
        <p:nvSpPr>
          <p:cNvPr id="32786" name="Rectangle 17"/>
          <p:cNvSpPr>
            <a:spLocks noChangeArrowheads="1"/>
          </p:cNvSpPr>
          <p:nvPr/>
        </p:nvSpPr>
        <p:spPr bwMode="auto">
          <a:xfrm>
            <a:off x="7927975" y="2101850"/>
            <a:ext cx="385763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F</a:t>
            </a:r>
          </a:p>
        </p:txBody>
      </p:sp>
      <p:sp>
        <p:nvSpPr>
          <p:cNvPr id="32787" name="Rectangle 18"/>
          <p:cNvSpPr>
            <a:spLocks noChangeArrowheads="1"/>
          </p:cNvSpPr>
          <p:nvPr/>
        </p:nvSpPr>
        <p:spPr bwMode="auto">
          <a:xfrm>
            <a:off x="788988" y="3271838"/>
            <a:ext cx="1614487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88" name="Rectangle 19"/>
          <p:cNvSpPr>
            <a:spLocks noChangeArrowheads="1"/>
          </p:cNvSpPr>
          <p:nvPr/>
        </p:nvSpPr>
        <p:spPr bwMode="auto">
          <a:xfrm>
            <a:off x="788988" y="3298825"/>
            <a:ext cx="1614487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89" name="Rectangle 20"/>
          <p:cNvSpPr>
            <a:spLocks noChangeArrowheads="1"/>
          </p:cNvSpPr>
          <p:nvPr/>
        </p:nvSpPr>
        <p:spPr bwMode="auto">
          <a:xfrm>
            <a:off x="2413000" y="3271838"/>
            <a:ext cx="46038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90" name="Rectangle 21"/>
          <p:cNvSpPr>
            <a:spLocks noChangeArrowheads="1"/>
          </p:cNvSpPr>
          <p:nvPr/>
        </p:nvSpPr>
        <p:spPr bwMode="auto">
          <a:xfrm>
            <a:off x="2413000" y="3298825"/>
            <a:ext cx="46038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91" name="Rectangle 22"/>
          <p:cNvSpPr>
            <a:spLocks noChangeArrowheads="1"/>
          </p:cNvSpPr>
          <p:nvPr/>
        </p:nvSpPr>
        <p:spPr bwMode="auto">
          <a:xfrm>
            <a:off x="2468563" y="3271838"/>
            <a:ext cx="1450975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92" name="Rectangle 23"/>
          <p:cNvSpPr>
            <a:spLocks noChangeArrowheads="1"/>
          </p:cNvSpPr>
          <p:nvPr/>
        </p:nvSpPr>
        <p:spPr bwMode="auto">
          <a:xfrm>
            <a:off x="2468563" y="3298825"/>
            <a:ext cx="1450975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93" name="Rectangle 24"/>
          <p:cNvSpPr>
            <a:spLocks noChangeArrowheads="1"/>
          </p:cNvSpPr>
          <p:nvPr/>
        </p:nvSpPr>
        <p:spPr bwMode="auto">
          <a:xfrm>
            <a:off x="3929063" y="3271838"/>
            <a:ext cx="46037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94" name="Rectangle 25"/>
          <p:cNvSpPr>
            <a:spLocks noChangeArrowheads="1"/>
          </p:cNvSpPr>
          <p:nvPr/>
        </p:nvSpPr>
        <p:spPr bwMode="auto">
          <a:xfrm>
            <a:off x="3929063" y="3298825"/>
            <a:ext cx="46037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95" name="Rectangle 26"/>
          <p:cNvSpPr>
            <a:spLocks noChangeArrowheads="1"/>
          </p:cNvSpPr>
          <p:nvPr/>
        </p:nvSpPr>
        <p:spPr bwMode="auto">
          <a:xfrm>
            <a:off x="3983038" y="3271838"/>
            <a:ext cx="1716087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96" name="Rectangle 27"/>
          <p:cNvSpPr>
            <a:spLocks noChangeArrowheads="1"/>
          </p:cNvSpPr>
          <p:nvPr/>
        </p:nvSpPr>
        <p:spPr bwMode="auto">
          <a:xfrm>
            <a:off x="3983038" y="3298825"/>
            <a:ext cx="1716087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97" name="Rectangle 28"/>
          <p:cNvSpPr>
            <a:spLocks noChangeArrowheads="1"/>
          </p:cNvSpPr>
          <p:nvPr/>
        </p:nvSpPr>
        <p:spPr bwMode="auto">
          <a:xfrm>
            <a:off x="5708650" y="3271838"/>
            <a:ext cx="46038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98" name="Rectangle 29"/>
          <p:cNvSpPr>
            <a:spLocks noChangeArrowheads="1"/>
          </p:cNvSpPr>
          <p:nvPr/>
        </p:nvSpPr>
        <p:spPr bwMode="auto">
          <a:xfrm>
            <a:off x="5708650" y="3298825"/>
            <a:ext cx="46038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799" name="Rectangle 30"/>
          <p:cNvSpPr>
            <a:spLocks noChangeArrowheads="1"/>
          </p:cNvSpPr>
          <p:nvPr/>
        </p:nvSpPr>
        <p:spPr bwMode="auto">
          <a:xfrm>
            <a:off x="5762625" y="3271838"/>
            <a:ext cx="1839913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00" name="Rectangle 31"/>
          <p:cNvSpPr>
            <a:spLocks noChangeArrowheads="1"/>
          </p:cNvSpPr>
          <p:nvPr/>
        </p:nvSpPr>
        <p:spPr bwMode="auto">
          <a:xfrm>
            <a:off x="5762625" y="3298825"/>
            <a:ext cx="1839913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01" name="Rectangle 32"/>
          <p:cNvSpPr>
            <a:spLocks noChangeArrowheads="1"/>
          </p:cNvSpPr>
          <p:nvPr/>
        </p:nvSpPr>
        <p:spPr bwMode="auto">
          <a:xfrm>
            <a:off x="7613650" y="3271838"/>
            <a:ext cx="46038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02" name="Rectangle 33"/>
          <p:cNvSpPr>
            <a:spLocks noChangeArrowheads="1"/>
          </p:cNvSpPr>
          <p:nvPr/>
        </p:nvSpPr>
        <p:spPr bwMode="auto">
          <a:xfrm>
            <a:off x="7613650" y="3298825"/>
            <a:ext cx="46038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03" name="Rectangle 34"/>
          <p:cNvSpPr>
            <a:spLocks noChangeArrowheads="1"/>
          </p:cNvSpPr>
          <p:nvPr/>
        </p:nvSpPr>
        <p:spPr bwMode="auto">
          <a:xfrm>
            <a:off x="7667625" y="3271838"/>
            <a:ext cx="928688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04" name="Rectangle 35"/>
          <p:cNvSpPr>
            <a:spLocks noChangeArrowheads="1"/>
          </p:cNvSpPr>
          <p:nvPr/>
        </p:nvSpPr>
        <p:spPr bwMode="auto">
          <a:xfrm>
            <a:off x="7667625" y="3298825"/>
            <a:ext cx="928688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05" name="Rectangle 36"/>
          <p:cNvSpPr>
            <a:spLocks noChangeArrowheads="1"/>
          </p:cNvSpPr>
          <p:nvPr/>
        </p:nvSpPr>
        <p:spPr bwMode="auto">
          <a:xfrm>
            <a:off x="2413000" y="3327400"/>
            <a:ext cx="17463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06" name="Rectangle 37"/>
          <p:cNvSpPr>
            <a:spLocks noChangeArrowheads="1"/>
          </p:cNvSpPr>
          <p:nvPr/>
        </p:nvSpPr>
        <p:spPr bwMode="auto">
          <a:xfrm>
            <a:off x="3929063" y="3327400"/>
            <a:ext cx="17462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07" name="Rectangle 38"/>
          <p:cNvSpPr>
            <a:spLocks noChangeArrowheads="1"/>
          </p:cNvSpPr>
          <p:nvPr/>
        </p:nvSpPr>
        <p:spPr bwMode="auto">
          <a:xfrm>
            <a:off x="5708650" y="3327400"/>
            <a:ext cx="17463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08" name="Rectangle 39"/>
          <p:cNvSpPr>
            <a:spLocks noChangeArrowheads="1"/>
          </p:cNvSpPr>
          <p:nvPr/>
        </p:nvSpPr>
        <p:spPr bwMode="auto">
          <a:xfrm>
            <a:off x="7613650" y="3327400"/>
            <a:ext cx="17463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09" name="Rectangle 40"/>
          <p:cNvSpPr>
            <a:spLocks noChangeArrowheads="1"/>
          </p:cNvSpPr>
          <p:nvPr/>
        </p:nvSpPr>
        <p:spPr bwMode="auto">
          <a:xfrm>
            <a:off x="615950" y="3365500"/>
            <a:ext cx="1778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Treatment</a:t>
            </a:r>
          </a:p>
        </p:txBody>
      </p:sp>
      <p:sp>
        <p:nvSpPr>
          <p:cNvPr id="32810" name="Rectangle 41"/>
          <p:cNvSpPr>
            <a:spLocks noChangeArrowheads="1"/>
          </p:cNvSpPr>
          <p:nvPr/>
        </p:nvSpPr>
        <p:spPr bwMode="auto">
          <a:xfrm>
            <a:off x="2728913" y="3365500"/>
            <a:ext cx="8509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a - 1</a:t>
            </a:r>
          </a:p>
        </p:txBody>
      </p:sp>
      <p:sp>
        <p:nvSpPr>
          <p:cNvPr id="32811" name="Rectangle 42"/>
          <p:cNvSpPr>
            <a:spLocks noChangeArrowheads="1"/>
          </p:cNvSpPr>
          <p:nvPr/>
        </p:nvSpPr>
        <p:spPr bwMode="auto">
          <a:xfrm>
            <a:off x="4427538" y="3365500"/>
            <a:ext cx="943401" cy="48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 dirty="0" err="1" smtClean="0">
                <a:latin typeface="Arial" pitchFamily="34" charset="0"/>
              </a:rPr>
              <a:t>SSTr</a:t>
            </a:r>
            <a:endParaRPr lang="en-US" altLang="en-US" sz="2600" b="1" dirty="0">
              <a:latin typeface="Arial" pitchFamily="34" charset="0"/>
            </a:endParaRPr>
          </a:p>
        </p:txBody>
      </p:sp>
      <p:sp>
        <p:nvSpPr>
          <p:cNvPr id="32812" name="Rectangle 43"/>
          <p:cNvSpPr>
            <a:spLocks noChangeArrowheads="1"/>
          </p:cNvSpPr>
          <p:nvPr/>
        </p:nvSpPr>
        <p:spPr bwMode="auto">
          <a:xfrm>
            <a:off x="6070600" y="3365500"/>
            <a:ext cx="1284840" cy="48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 dirty="0" err="1" smtClean="0">
                <a:latin typeface="Arial" pitchFamily="34" charset="0"/>
              </a:rPr>
              <a:t>MSTr</a:t>
            </a:r>
            <a:r>
              <a:rPr lang="en-US" altLang="en-US" sz="2600" b="1" dirty="0" smtClean="0">
                <a:latin typeface="Arial" pitchFamily="34" charset="0"/>
              </a:rPr>
              <a:t> =</a:t>
            </a:r>
            <a:endParaRPr lang="en-US" altLang="en-US" sz="2600" b="1" dirty="0">
              <a:latin typeface="Arial" pitchFamily="34" charset="0"/>
            </a:endParaRPr>
          </a:p>
        </p:txBody>
      </p:sp>
      <p:sp>
        <p:nvSpPr>
          <p:cNvPr id="32813" name="Rectangle 44"/>
          <p:cNvSpPr>
            <a:spLocks noChangeArrowheads="1"/>
          </p:cNvSpPr>
          <p:nvPr/>
        </p:nvSpPr>
        <p:spPr bwMode="auto">
          <a:xfrm>
            <a:off x="5754688" y="3743325"/>
            <a:ext cx="1926041" cy="48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 dirty="0" err="1" smtClean="0">
                <a:latin typeface="Arial" pitchFamily="34" charset="0"/>
              </a:rPr>
              <a:t>SSTr</a:t>
            </a:r>
            <a:r>
              <a:rPr lang="en-US" altLang="en-US" sz="2600" b="1" dirty="0" smtClean="0">
                <a:latin typeface="Arial" pitchFamily="34" charset="0"/>
              </a:rPr>
              <a:t>/(a </a:t>
            </a:r>
            <a:r>
              <a:rPr lang="en-US" altLang="en-US" sz="2600" b="1" dirty="0">
                <a:latin typeface="Arial" pitchFamily="34" charset="0"/>
              </a:rPr>
              <a:t>- 1)</a:t>
            </a:r>
          </a:p>
        </p:txBody>
      </p:sp>
      <p:sp>
        <p:nvSpPr>
          <p:cNvPr id="32814" name="Rectangle 45"/>
          <p:cNvSpPr>
            <a:spLocks noChangeArrowheads="1"/>
          </p:cNvSpPr>
          <p:nvPr/>
        </p:nvSpPr>
        <p:spPr bwMode="auto">
          <a:xfrm>
            <a:off x="7715250" y="3365500"/>
            <a:ext cx="997903" cy="48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 dirty="0" err="1" smtClean="0">
                <a:latin typeface="Arial" pitchFamily="34" charset="0"/>
              </a:rPr>
              <a:t>MSTr</a:t>
            </a:r>
            <a:endParaRPr lang="en-US" altLang="en-US" sz="2600" b="1" dirty="0">
              <a:latin typeface="Arial" pitchFamily="34" charset="0"/>
            </a:endParaRPr>
          </a:p>
        </p:txBody>
      </p:sp>
      <p:sp>
        <p:nvSpPr>
          <p:cNvPr id="32815" name="Rectangle 46"/>
          <p:cNvSpPr>
            <a:spLocks noChangeArrowheads="1"/>
          </p:cNvSpPr>
          <p:nvPr/>
        </p:nvSpPr>
        <p:spPr bwMode="auto">
          <a:xfrm>
            <a:off x="7762875" y="3744913"/>
            <a:ext cx="700088" cy="14287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16" name="Rectangle 47"/>
          <p:cNvSpPr>
            <a:spLocks noChangeArrowheads="1"/>
          </p:cNvSpPr>
          <p:nvPr/>
        </p:nvSpPr>
        <p:spPr bwMode="auto">
          <a:xfrm>
            <a:off x="7705725" y="3743325"/>
            <a:ext cx="906463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MSE</a:t>
            </a:r>
          </a:p>
        </p:txBody>
      </p:sp>
      <p:sp>
        <p:nvSpPr>
          <p:cNvPr id="32817" name="Rectangle 48"/>
          <p:cNvSpPr>
            <a:spLocks noChangeArrowheads="1"/>
          </p:cNvSpPr>
          <p:nvPr/>
        </p:nvSpPr>
        <p:spPr bwMode="auto">
          <a:xfrm>
            <a:off x="2413000" y="4159250"/>
            <a:ext cx="17463" cy="9747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18" name="Rectangle 49"/>
          <p:cNvSpPr>
            <a:spLocks noChangeArrowheads="1"/>
          </p:cNvSpPr>
          <p:nvPr/>
        </p:nvSpPr>
        <p:spPr bwMode="auto">
          <a:xfrm>
            <a:off x="3929063" y="4159250"/>
            <a:ext cx="17462" cy="9747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19" name="Rectangle 50"/>
          <p:cNvSpPr>
            <a:spLocks noChangeArrowheads="1"/>
          </p:cNvSpPr>
          <p:nvPr/>
        </p:nvSpPr>
        <p:spPr bwMode="auto">
          <a:xfrm>
            <a:off x="5708650" y="4159250"/>
            <a:ext cx="17463" cy="9747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20" name="Rectangle 51"/>
          <p:cNvSpPr>
            <a:spLocks noChangeArrowheads="1"/>
          </p:cNvSpPr>
          <p:nvPr/>
        </p:nvSpPr>
        <p:spPr bwMode="auto">
          <a:xfrm>
            <a:off x="7613650" y="4159250"/>
            <a:ext cx="17463" cy="9747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21" name="Rectangle 52"/>
          <p:cNvSpPr>
            <a:spLocks noChangeArrowheads="1"/>
          </p:cNvSpPr>
          <p:nvPr/>
        </p:nvSpPr>
        <p:spPr bwMode="auto">
          <a:xfrm>
            <a:off x="615950" y="4275138"/>
            <a:ext cx="998538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Error</a:t>
            </a:r>
          </a:p>
        </p:txBody>
      </p:sp>
      <p:sp>
        <p:nvSpPr>
          <p:cNvPr id="32822" name="Rectangle 53"/>
          <p:cNvSpPr>
            <a:spLocks noChangeArrowheads="1"/>
          </p:cNvSpPr>
          <p:nvPr/>
        </p:nvSpPr>
        <p:spPr bwMode="auto">
          <a:xfrm>
            <a:off x="2532063" y="4275138"/>
            <a:ext cx="1350962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a(n – 1)</a:t>
            </a:r>
          </a:p>
        </p:txBody>
      </p:sp>
      <p:sp>
        <p:nvSpPr>
          <p:cNvPr id="32823" name="Rectangle 54"/>
          <p:cNvSpPr>
            <a:spLocks noChangeArrowheads="1"/>
          </p:cNvSpPr>
          <p:nvPr/>
        </p:nvSpPr>
        <p:spPr bwMode="auto">
          <a:xfrm>
            <a:off x="4418013" y="4275138"/>
            <a:ext cx="85090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SSE</a:t>
            </a:r>
          </a:p>
        </p:txBody>
      </p:sp>
      <p:sp>
        <p:nvSpPr>
          <p:cNvPr id="32824" name="Rectangle 55"/>
          <p:cNvSpPr>
            <a:spLocks noChangeArrowheads="1"/>
          </p:cNvSpPr>
          <p:nvPr/>
        </p:nvSpPr>
        <p:spPr bwMode="auto">
          <a:xfrm>
            <a:off x="6061075" y="4275138"/>
            <a:ext cx="1192213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MSE =</a:t>
            </a:r>
          </a:p>
        </p:txBody>
      </p:sp>
      <p:sp>
        <p:nvSpPr>
          <p:cNvPr id="32825" name="Rectangle 56"/>
          <p:cNvSpPr>
            <a:spLocks noChangeArrowheads="1"/>
          </p:cNvSpPr>
          <p:nvPr/>
        </p:nvSpPr>
        <p:spPr bwMode="auto">
          <a:xfrm>
            <a:off x="5745163" y="4652963"/>
            <a:ext cx="2037418" cy="48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 dirty="0" smtClean="0">
                <a:latin typeface="Arial" pitchFamily="34" charset="0"/>
              </a:rPr>
              <a:t>SSE/a(n </a:t>
            </a:r>
            <a:r>
              <a:rPr lang="en-US" altLang="en-US" sz="2600" b="1" dirty="0">
                <a:latin typeface="Arial" pitchFamily="34" charset="0"/>
              </a:rPr>
              <a:t>- </a:t>
            </a:r>
            <a:r>
              <a:rPr lang="en-US" altLang="en-US" sz="2600" b="1" dirty="0" smtClean="0">
                <a:latin typeface="Arial" pitchFamily="34" charset="0"/>
              </a:rPr>
              <a:t>1)</a:t>
            </a:r>
            <a:endParaRPr lang="en-US" altLang="en-US" sz="2600" b="1" dirty="0">
              <a:latin typeface="Arial" pitchFamily="34" charset="0"/>
            </a:endParaRPr>
          </a:p>
        </p:txBody>
      </p:sp>
      <p:sp>
        <p:nvSpPr>
          <p:cNvPr id="32826" name="Rectangle 57"/>
          <p:cNvSpPr>
            <a:spLocks noChangeArrowheads="1"/>
          </p:cNvSpPr>
          <p:nvPr/>
        </p:nvSpPr>
        <p:spPr bwMode="auto">
          <a:xfrm>
            <a:off x="788988" y="5143500"/>
            <a:ext cx="1614487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27" name="Rectangle 58"/>
          <p:cNvSpPr>
            <a:spLocks noChangeArrowheads="1"/>
          </p:cNvSpPr>
          <p:nvPr/>
        </p:nvSpPr>
        <p:spPr bwMode="auto">
          <a:xfrm>
            <a:off x="2413000" y="5143500"/>
            <a:ext cx="17463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28" name="Rectangle 59"/>
          <p:cNvSpPr>
            <a:spLocks noChangeArrowheads="1"/>
          </p:cNvSpPr>
          <p:nvPr/>
        </p:nvSpPr>
        <p:spPr bwMode="auto">
          <a:xfrm>
            <a:off x="2441575" y="5143500"/>
            <a:ext cx="1477963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29" name="Rectangle 60"/>
          <p:cNvSpPr>
            <a:spLocks noChangeArrowheads="1"/>
          </p:cNvSpPr>
          <p:nvPr/>
        </p:nvSpPr>
        <p:spPr bwMode="auto">
          <a:xfrm>
            <a:off x="3929063" y="5143500"/>
            <a:ext cx="17462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30" name="Rectangle 61"/>
          <p:cNvSpPr>
            <a:spLocks noChangeArrowheads="1"/>
          </p:cNvSpPr>
          <p:nvPr/>
        </p:nvSpPr>
        <p:spPr bwMode="auto">
          <a:xfrm>
            <a:off x="3956050" y="5143500"/>
            <a:ext cx="1743075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31" name="Rectangle 62"/>
          <p:cNvSpPr>
            <a:spLocks noChangeArrowheads="1"/>
          </p:cNvSpPr>
          <p:nvPr/>
        </p:nvSpPr>
        <p:spPr bwMode="auto">
          <a:xfrm>
            <a:off x="5708650" y="5143500"/>
            <a:ext cx="17463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32" name="Rectangle 63"/>
          <p:cNvSpPr>
            <a:spLocks noChangeArrowheads="1"/>
          </p:cNvSpPr>
          <p:nvPr/>
        </p:nvSpPr>
        <p:spPr bwMode="auto">
          <a:xfrm>
            <a:off x="5735638" y="5143500"/>
            <a:ext cx="1868487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33" name="Rectangle 64"/>
          <p:cNvSpPr>
            <a:spLocks noChangeArrowheads="1"/>
          </p:cNvSpPr>
          <p:nvPr/>
        </p:nvSpPr>
        <p:spPr bwMode="auto">
          <a:xfrm>
            <a:off x="7613650" y="5143500"/>
            <a:ext cx="17463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34" name="Rectangle 65"/>
          <p:cNvSpPr>
            <a:spLocks noChangeArrowheads="1"/>
          </p:cNvSpPr>
          <p:nvPr/>
        </p:nvSpPr>
        <p:spPr bwMode="auto">
          <a:xfrm>
            <a:off x="7640638" y="5143500"/>
            <a:ext cx="957262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35" name="Rectangle 66"/>
          <p:cNvSpPr>
            <a:spLocks noChangeArrowheads="1"/>
          </p:cNvSpPr>
          <p:nvPr/>
        </p:nvSpPr>
        <p:spPr bwMode="auto">
          <a:xfrm>
            <a:off x="2413000" y="5170488"/>
            <a:ext cx="17463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36" name="Rectangle 67"/>
          <p:cNvSpPr>
            <a:spLocks noChangeArrowheads="1"/>
          </p:cNvSpPr>
          <p:nvPr/>
        </p:nvSpPr>
        <p:spPr bwMode="auto">
          <a:xfrm>
            <a:off x="3929063" y="5170488"/>
            <a:ext cx="17462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37" name="Rectangle 68"/>
          <p:cNvSpPr>
            <a:spLocks noChangeArrowheads="1"/>
          </p:cNvSpPr>
          <p:nvPr/>
        </p:nvSpPr>
        <p:spPr bwMode="auto">
          <a:xfrm>
            <a:off x="5708650" y="5170488"/>
            <a:ext cx="17463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38" name="Rectangle 69"/>
          <p:cNvSpPr>
            <a:spLocks noChangeArrowheads="1"/>
          </p:cNvSpPr>
          <p:nvPr/>
        </p:nvSpPr>
        <p:spPr bwMode="auto">
          <a:xfrm>
            <a:off x="7613650" y="5170488"/>
            <a:ext cx="17463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2839" name="Rectangle 70"/>
          <p:cNvSpPr>
            <a:spLocks noChangeArrowheads="1"/>
          </p:cNvSpPr>
          <p:nvPr/>
        </p:nvSpPr>
        <p:spPr bwMode="auto">
          <a:xfrm>
            <a:off x="615950" y="5210175"/>
            <a:ext cx="969963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Total</a:t>
            </a:r>
          </a:p>
        </p:txBody>
      </p:sp>
      <p:sp>
        <p:nvSpPr>
          <p:cNvPr id="32840" name="Rectangle 71"/>
          <p:cNvSpPr>
            <a:spLocks noChangeArrowheads="1"/>
          </p:cNvSpPr>
          <p:nvPr/>
        </p:nvSpPr>
        <p:spPr bwMode="auto">
          <a:xfrm>
            <a:off x="2728913" y="5210175"/>
            <a:ext cx="105410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an - 1</a:t>
            </a:r>
          </a:p>
        </p:txBody>
      </p:sp>
      <p:sp>
        <p:nvSpPr>
          <p:cNvPr id="32841" name="Rectangle 72"/>
          <p:cNvSpPr>
            <a:spLocks noChangeArrowheads="1"/>
          </p:cNvSpPr>
          <p:nvPr/>
        </p:nvSpPr>
        <p:spPr bwMode="auto">
          <a:xfrm>
            <a:off x="3908425" y="5210175"/>
            <a:ext cx="19145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SS(Total) =</a:t>
            </a:r>
          </a:p>
        </p:txBody>
      </p:sp>
      <p:sp>
        <p:nvSpPr>
          <p:cNvPr id="32842" name="Rectangle 73"/>
          <p:cNvSpPr>
            <a:spLocks noChangeArrowheads="1"/>
          </p:cNvSpPr>
          <p:nvPr/>
        </p:nvSpPr>
        <p:spPr bwMode="auto">
          <a:xfrm>
            <a:off x="4000500" y="5588000"/>
            <a:ext cx="1805816" cy="48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 dirty="0" err="1" smtClean="0">
                <a:latin typeface="Arial" pitchFamily="34" charset="0"/>
              </a:rPr>
              <a:t>SSTr+SSE</a:t>
            </a:r>
            <a:endParaRPr lang="en-US" altLang="en-US" sz="2600" b="1" dirty="0">
              <a:latin typeface="Arial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4092EF-C3C0-489B-B451-0FB3B6D528F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838200" y="1857375"/>
          <a:ext cx="7086600" cy="332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Equation" r:id="rId3" imgW="1524096" imgH="853368" progId="Equation.3">
                  <p:embed/>
                </p:oleObj>
              </mc:Choice>
              <mc:Fallback>
                <p:oleObj name="Equation" r:id="rId3" imgW="1524096" imgH="85336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57375"/>
                        <a:ext cx="7086600" cy="33242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One-Way ANOVA F-Test Critical Value</a:t>
            </a: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6D6002-4F4B-4867-A196-00D7399F8D88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34820" name="Line 3"/>
          <p:cNvSpPr>
            <a:spLocks noChangeShapeType="1"/>
          </p:cNvSpPr>
          <p:nvPr/>
        </p:nvSpPr>
        <p:spPr bwMode="auto">
          <a:xfrm flipH="1">
            <a:off x="6623050" y="4675188"/>
            <a:ext cx="14288" cy="347662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7475538" y="3311525"/>
            <a:ext cx="9112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</a:t>
            </a:r>
          </a:p>
        </p:txBody>
      </p:sp>
      <p:sp>
        <p:nvSpPr>
          <p:cNvPr id="34822" name="Rectangle 5"/>
          <p:cNvSpPr>
            <a:spLocks noChangeArrowheads="1"/>
          </p:cNvSpPr>
          <p:nvPr/>
        </p:nvSpPr>
        <p:spPr bwMode="auto">
          <a:xfrm>
            <a:off x="498475" y="1825625"/>
            <a:ext cx="3032125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Arial" pitchFamily="34" charset="0"/>
              </a:rPr>
              <a:t>If means are equal, </a:t>
            </a:r>
            <a:r>
              <a:rPr lang="en-US" altLang="en-US" sz="2400" b="1" i="1" dirty="0">
                <a:solidFill>
                  <a:srgbClr val="000000"/>
                </a:solidFill>
                <a:latin typeface="Arial" pitchFamily="34" charset="0"/>
              </a:rPr>
              <a:t>F</a:t>
            </a:r>
            <a:r>
              <a:rPr lang="en-US" altLang="en-US" sz="2400" b="1" dirty="0">
                <a:solidFill>
                  <a:srgbClr val="000000"/>
                </a:solidFill>
                <a:latin typeface="Arial" pitchFamily="34" charset="0"/>
              </a:rPr>
              <a:t> = </a:t>
            </a:r>
            <a:r>
              <a:rPr lang="en-US" altLang="en-US" sz="2400" b="1" i="1" dirty="0" err="1" smtClean="0">
                <a:solidFill>
                  <a:srgbClr val="000000"/>
                </a:solidFill>
                <a:latin typeface="Arial" pitchFamily="34" charset="0"/>
              </a:rPr>
              <a:t>MSTr</a:t>
            </a:r>
            <a:r>
              <a:rPr lang="en-US" altLang="en-US" sz="2400" b="1" dirty="0" smtClean="0">
                <a:solidFill>
                  <a:srgbClr val="000000"/>
                </a:solidFill>
                <a:latin typeface="Arial" pitchFamily="34" charset="0"/>
              </a:rPr>
              <a:t> / </a:t>
            </a:r>
            <a:r>
              <a:rPr lang="en-US" altLang="en-US" sz="2400" b="1" i="1" dirty="0">
                <a:solidFill>
                  <a:srgbClr val="000000"/>
                </a:solidFill>
                <a:latin typeface="Arial" pitchFamily="34" charset="0"/>
              </a:rPr>
              <a:t>MSE</a:t>
            </a:r>
            <a:r>
              <a:rPr lang="en-US" altLang="en-US" sz="2400" b="1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Symbol" pitchFamily="18" charset="2"/>
              </a:rPr>
              <a:t></a:t>
            </a:r>
            <a:r>
              <a:rPr lang="en-US" altLang="en-US" sz="2400" b="1" dirty="0">
                <a:solidFill>
                  <a:srgbClr val="000000"/>
                </a:solidFill>
                <a:latin typeface="Arial" pitchFamily="34" charset="0"/>
              </a:rPr>
              <a:t> 1.  Only reject large </a:t>
            </a:r>
            <a:r>
              <a:rPr lang="en-US" altLang="en-US" sz="2400" b="1" i="1" dirty="0">
                <a:solidFill>
                  <a:srgbClr val="000000"/>
                </a:solidFill>
                <a:latin typeface="Arial" pitchFamily="34" charset="0"/>
              </a:rPr>
              <a:t>F</a:t>
            </a:r>
            <a:r>
              <a:rPr lang="en-US" altLang="en-US" sz="2400" b="1" dirty="0">
                <a:solidFill>
                  <a:srgbClr val="000000"/>
                </a:solidFill>
                <a:latin typeface="Arial" pitchFamily="34" charset="0"/>
              </a:rPr>
              <a:t>!</a:t>
            </a:r>
          </a:p>
        </p:txBody>
      </p:sp>
      <p:sp>
        <p:nvSpPr>
          <p:cNvPr id="34823" name="AutoShape 6"/>
          <p:cNvSpPr>
            <a:spLocks noChangeArrowheads="1"/>
          </p:cNvSpPr>
          <p:nvPr/>
        </p:nvSpPr>
        <p:spPr bwMode="auto">
          <a:xfrm>
            <a:off x="387350" y="1758950"/>
            <a:ext cx="3111500" cy="1258888"/>
          </a:xfrm>
          <a:prstGeom prst="wedgeRoundRectCallout">
            <a:avLst>
              <a:gd name="adj1" fmla="val -20787"/>
              <a:gd name="adj2" fmla="val 66667"/>
              <a:gd name="adj3" fmla="val 16667"/>
            </a:avLst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4344988" y="5640388"/>
            <a:ext cx="3959225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solidFill>
                  <a:srgbClr val="00279F"/>
                </a:solidFill>
                <a:latin typeface="Arial" charset="0"/>
              </a:rPr>
              <a:t>Always One-Tail!</a:t>
            </a:r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5634038" y="4754563"/>
            <a:ext cx="4286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3200" b="1" i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</a:t>
            </a:r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5816600" y="4970463"/>
            <a:ext cx="3365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</a:t>
            </a:r>
          </a:p>
        </p:txBody>
      </p:sp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6200775" y="4970463"/>
            <a:ext cx="35242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</a:t>
            </a: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6729413" y="4970463"/>
            <a:ext cx="35242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 i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n</a:t>
            </a:r>
          </a:p>
        </p:txBody>
      </p:sp>
      <p:sp>
        <p:nvSpPr>
          <p:cNvPr id="67596" name="Rectangle 12"/>
          <p:cNvSpPr>
            <a:spLocks noChangeArrowheads="1"/>
          </p:cNvSpPr>
          <p:nvPr/>
        </p:nvSpPr>
        <p:spPr bwMode="auto">
          <a:xfrm>
            <a:off x="7072313" y="4970463"/>
            <a:ext cx="35242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 i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</a:t>
            </a:r>
          </a:p>
        </p:txBody>
      </p:sp>
      <p:sp>
        <p:nvSpPr>
          <p:cNvPr id="67597" name="Rectangle 13"/>
          <p:cNvSpPr>
            <a:spLocks noChangeArrowheads="1"/>
          </p:cNvSpPr>
          <p:nvPr/>
        </p:nvSpPr>
        <p:spPr bwMode="auto">
          <a:xfrm>
            <a:off x="6065838" y="4970463"/>
            <a:ext cx="274637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</a:t>
            </a:r>
          </a:p>
        </p:txBody>
      </p:sp>
      <p:sp>
        <p:nvSpPr>
          <p:cNvPr id="67598" name="Rectangle 14"/>
          <p:cNvSpPr>
            <a:spLocks noChangeArrowheads="1"/>
          </p:cNvSpPr>
          <p:nvPr/>
        </p:nvSpPr>
        <p:spPr bwMode="auto">
          <a:xfrm>
            <a:off x="6629400" y="4970463"/>
            <a:ext cx="258763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</a:t>
            </a:r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7235825" y="4970463"/>
            <a:ext cx="274638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6365875" y="4970463"/>
            <a:ext cx="334963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</a:t>
            </a:r>
          </a:p>
        </p:txBody>
      </p:sp>
      <p:sp>
        <p:nvSpPr>
          <p:cNvPr id="67601" name="Rectangle 17"/>
          <p:cNvSpPr>
            <a:spLocks noChangeArrowheads="1"/>
          </p:cNvSpPr>
          <p:nvPr/>
        </p:nvSpPr>
        <p:spPr bwMode="auto">
          <a:xfrm>
            <a:off x="6911975" y="4970463"/>
            <a:ext cx="334963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</a:t>
            </a:r>
          </a:p>
        </p:txBody>
      </p:sp>
      <p:sp>
        <p:nvSpPr>
          <p:cNvPr id="67602" name="Rectangle 18"/>
          <p:cNvSpPr>
            <a:spLocks noChangeArrowheads="1"/>
          </p:cNvSpPr>
          <p:nvPr/>
        </p:nvSpPr>
        <p:spPr bwMode="auto">
          <a:xfrm>
            <a:off x="6518275" y="4970463"/>
            <a:ext cx="3365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1</a:t>
            </a:r>
          </a:p>
        </p:txBody>
      </p:sp>
      <p:sp>
        <p:nvSpPr>
          <p:cNvPr id="34836" name="Freeform 19"/>
          <p:cNvSpPr>
            <a:spLocks/>
          </p:cNvSpPr>
          <p:nvPr/>
        </p:nvSpPr>
        <p:spPr bwMode="auto">
          <a:xfrm>
            <a:off x="6648450" y="3752850"/>
            <a:ext cx="1404938" cy="779463"/>
          </a:xfrm>
          <a:custGeom>
            <a:avLst/>
            <a:gdLst>
              <a:gd name="T0" fmla="*/ 0 w 885"/>
              <a:gd name="T1" fmla="*/ 0 h 491"/>
              <a:gd name="T2" fmla="*/ 0 w 885"/>
              <a:gd name="T3" fmla="*/ 2147483647 h 491"/>
              <a:gd name="T4" fmla="*/ 2147483647 w 885"/>
              <a:gd name="T5" fmla="*/ 2147483647 h 491"/>
              <a:gd name="T6" fmla="*/ 2147483647 w 885"/>
              <a:gd name="T7" fmla="*/ 2147483647 h 491"/>
              <a:gd name="T8" fmla="*/ 2147483647 w 885"/>
              <a:gd name="T9" fmla="*/ 2147483647 h 491"/>
              <a:gd name="T10" fmla="*/ 2147483647 w 885"/>
              <a:gd name="T11" fmla="*/ 2147483647 h 491"/>
              <a:gd name="T12" fmla="*/ 2147483647 w 885"/>
              <a:gd name="T13" fmla="*/ 2147483647 h 491"/>
              <a:gd name="T14" fmla="*/ 2147483647 w 885"/>
              <a:gd name="T15" fmla="*/ 2147483647 h 491"/>
              <a:gd name="T16" fmla="*/ 2147483647 w 885"/>
              <a:gd name="T17" fmla="*/ 2147483647 h 491"/>
              <a:gd name="T18" fmla="*/ 2147483647 w 885"/>
              <a:gd name="T19" fmla="*/ 2147483647 h 491"/>
              <a:gd name="T20" fmla="*/ 2147483647 w 885"/>
              <a:gd name="T21" fmla="*/ 2147483647 h 491"/>
              <a:gd name="T22" fmla="*/ 2147483647 w 885"/>
              <a:gd name="T23" fmla="*/ 2147483647 h 491"/>
              <a:gd name="T24" fmla="*/ 2147483647 w 885"/>
              <a:gd name="T25" fmla="*/ 2147483647 h 491"/>
              <a:gd name="T26" fmla="*/ 2147483647 w 885"/>
              <a:gd name="T27" fmla="*/ 2147483647 h 491"/>
              <a:gd name="T28" fmla="*/ 2147483647 w 885"/>
              <a:gd name="T29" fmla="*/ 2147483647 h 491"/>
              <a:gd name="T30" fmla="*/ 0 w 885"/>
              <a:gd name="T31" fmla="*/ 0 h 49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885" h="491">
                <a:moveTo>
                  <a:pt x="0" y="0"/>
                </a:moveTo>
                <a:lnTo>
                  <a:pt x="0" y="490"/>
                </a:lnTo>
                <a:lnTo>
                  <a:pt x="884" y="490"/>
                </a:lnTo>
                <a:lnTo>
                  <a:pt x="794" y="468"/>
                </a:lnTo>
                <a:lnTo>
                  <a:pt x="704" y="444"/>
                </a:lnTo>
                <a:lnTo>
                  <a:pt x="619" y="415"/>
                </a:lnTo>
                <a:lnTo>
                  <a:pt x="537" y="384"/>
                </a:lnTo>
                <a:lnTo>
                  <a:pt x="460" y="352"/>
                </a:lnTo>
                <a:lnTo>
                  <a:pt x="385" y="315"/>
                </a:lnTo>
                <a:lnTo>
                  <a:pt x="317" y="276"/>
                </a:lnTo>
                <a:lnTo>
                  <a:pt x="249" y="234"/>
                </a:lnTo>
                <a:lnTo>
                  <a:pt x="190" y="192"/>
                </a:lnTo>
                <a:lnTo>
                  <a:pt x="134" y="146"/>
                </a:lnTo>
                <a:lnTo>
                  <a:pt x="85" y="100"/>
                </a:lnTo>
                <a:lnTo>
                  <a:pt x="40" y="50"/>
                </a:lnTo>
                <a:lnTo>
                  <a:pt x="0" y="0"/>
                </a:lnTo>
              </a:path>
            </a:pathLst>
          </a:custGeom>
          <a:solidFill>
            <a:srgbClr val="EAEC5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7" name="Freeform 20"/>
          <p:cNvSpPr>
            <a:spLocks/>
          </p:cNvSpPr>
          <p:nvPr/>
        </p:nvSpPr>
        <p:spPr bwMode="auto">
          <a:xfrm>
            <a:off x="5127625" y="2476500"/>
            <a:ext cx="3476625" cy="2092325"/>
          </a:xfrm>
          <a:custGeom>
            <a:avLst/>
            <a:gdLst>
              <a:gd name="T0" fmla="*/ 2147483647 w 2190"/>
              <a:gd name="T1" fmla="*/ 2147483647 h 1318"/>
              <a:gd name="T2" fmla="*/ 2147483647 w 2190"/>
              <a:gd name="T3" fmla="*/ 2147483647 h 1318"/>
              <a:gd name="T4" fmla="*/ 2147483647 w 2190"/>
              <a:gd name="T5" fmla="*/ 2147483647 h 1318"/>
              <a:gd name="T6" fmla="*/ 2147483647 w 2190"/>
              <a:gd name="T7" fmla="*/ 2147483647 h 1318"/>
              <a:gd name="T8" fmla="*/ 2147483647 w 2190"/>
              <a:gd name="T9" fmla="*/ 2147483647 h 1318"/>
              <a:gd name="T10" fmla="*/ 2147483647 w 2190"/>
              <a:gd name="T11" fmla="*/ 2147483647 h 1318"/>
              <a:gd name="T12" fmla="*/ 2147483647 w 2190"/>
              <a:gd name="T13" fmla="*/ 2147483647 h 1318"/>
              <a:gd name="T14" fmla="*/ 2147483647 w 2190"/>
              <a:gd name="T15" fmla="*/ 2147483647 h 1318"/>
              <a:gd name="T16" fmla="*/ 2147483647 w 2190"/>
              <a:gd name="T17" fmla="*/ 2147483647 h 1318"/>
              <a:gd name="T18" fmla="*/ 2147483647 w 2190"/>
              <a:gd name="T19" fmla="*/ 2147483647 h 1318"/>
              <a:gd name="T20" fmla="*/ 2147483647 w 2190"/>
              <a:gd name="T21" fmla="*/ 2147483647 h 1318"/>
              <a:gd name="T22" fmla="*/ 2147483647 w 2190"/>
              <a:gd name="T23" fmla="*/ 2147483647 h 1318"/>
              <a:gd name="T24" fmla="*/ 2147483647 w 2190"/>
              <a:gd name="T25" fmla="*/ 2147483647 h 1318"/>
              <a:gd name="T26" fmla="*/ 2147483647 w 2190"/>
              <a:gd name="T27" fmla="*/ 2147483647 h 1318"/>
              <a:gd name="T28" fmla="*/ 2147483647 w 2190"/>
              <a:gd name="T29" fmla="*/ 2147483647 h 1318"/>
              <a:gd name="T30" fmla="*/ 0 w 2190"/>
              <a:gd name="T31" fmla="*/ 0 h 131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190" h="1318">
                <a:moveTo>
                  <a:pt x="2189" y="1317"/>
                </a:moveTo>
                <a:lnTo>
                  <a:pt x="1959" y="1300"/>
                </a:lnTo>
                <a:lnTo>
                  <a:pt x="1844" y="1286"/>
                </a:lnTo>
                <a:lnTo>
                  <a:pt x="1729" y="1264"/>
                </a:lnTo>
                <a:lnTo>
                  <a:pt x="1614" y="1235"/>
                </a:lnTo>
                <a:lnTo>
                  <a:pt x="1498" y="1194"/>
                </a:lnTo>
                <a:lnTo>
                  <a:pt x="1383" y="1140"/>
                </a:lnTo>
                <a:lnTo>
                  <a:pt x="1153" y="987"/>
                </a:lnTo>
                <a:lnTo>
                  <a:pt x="923" y="771"/>
                </a:lnTo>
                <a:lnTo>
                  <a:pt x="692" y="514"/>
                </a:lnTo>
                <a:lnTo>
                  <a:pt x="577" y="383"/>
                </a:lnTo>
                <a:lnTo>
                  <a:pt x="462" y="259"/>
                </a:lnTo>
                <a:lnTo>
                  <a:pt x="347" y="153"/>
                </a:lnTo>
                <a:lnTo>
                  <a:pt x="232" y="71"/>
                </a:lnTo>
                <a:lnTo>
                  <a:pt x="117" y="18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8" name="Freeform 21"/>
          <p:cNvSpPr>
            <a:spLocks/>
          </p:cNvSpPr>
          <p:nvPr/>
        </p:nvSpPr>
        <p:spPr bwMode="auto">
          <a:xfrm>
            <a:off x="4259263" y="2476500"/>
            <a:ext cx="869950" cy="2092325"/>
          </a:xfrm>
          <a:custGeom>
            <a:avLst/>
            <a:gdLst>
              <a:gd name="T0" fmla="*/ 0 w 548"/>
              <a:gd name="T1" fmla="*/ 2147483647 h 1318"/>
              <a:gd name="T2" fmla="*/ 2147483647 w 548"/>
              <a:gd name="T3" fmla="*/ 2147483647 h 1318"/>
              <a:gd name="T4" fmla="*/ 2147483647 w 548"/>
              <a:gd name="T5" fmla="*/ 2147483647 h 1318"/>
              <a:gd name="T6" fmla="*/ 2147483647 w 548"/>
              <a:gd name="T7" fmla="*/ 2147483647 h 1318"/>
              <a:gd name="T8" fmla="*/ 2147483647 w 548"/>
              <a:gd name="T9" fmla="*/ 2147483647 h 1318"/>
              <a:gd name="T10" fmla="*/ 2147483647 w 548"/>
              <a:gd name="T11" fmla="*/ 2147483647 h 1318"/>
              <a:gd name="T12" fmla="*/ 2147483647 w 548"/>
              <a:gd name="T13" fmla="*/ 2147483647 h 1318"/>
              <a:gd name="T14" fmla="*/ 2147483647 w 548"/>
              <a:gd name="T15" fmla="*/ 2147483647 h 1318"/>
              <a:gd name="T16" fmla="*/ 2147483647 w 548"/>
              <a:gd name="T17" fmla="*/ 2147483647 h 1318"/>
              <a:gd name="T18" fmla="*/ 2147483647 w 548"/>
              <a:gd name="T19" fmla="*/ 2147483647 h 1318"/>
              <a:gd name="T20" fmla="*/ 2147483647 w 548"/>
              <a:gd name="T21" fmla="*/ 2147483647 h 1318"/>
              <a:gd name="T22" fmla="*/ 2147483647 w 548"/>
              <a:gd name="T23" fmla="*/ 2147483647 h 1318"/>
              <a:gd name="T24" fmla="*/ 2147483647 w 548"/>
              <a:gd name="T25" fmla="*/ 2147483647 h 1318"/>
              <a:gd name="T26" fmla="*/ 2147483647 w 548"/>
              <a:gd name="T27" fmla="*/ 2147483647 h 1318"/>
              <a:gd name="T28" fmla="*/ 2147483647 w 548"/>
              <a:gd name="T29" fmla="*/ 2147483647 h 1318"/>
              <a:gd name="T30" fmla="*/ 2147483647 w 548"/>
              <a:gd name="T31" fmla="*/ 0 h 131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48" h="1318">
                <a:moveTo>
                  <a:pt x="0" y="1317"/>
                </a:moveTo>
                <a:lnTo>
                  <a:pt x="59" y="1300"/>
                </a:lnTo>
                <a:lnTo>
                  <a:pt x="88" y="1286"/>
                </a:lnTo>
                <a:lnTo>
                  <a:pt x="117" y="1264"/>
                </a:lnTo>
                <a:lnTo>
                  <a:pt x="144" y="1235"/>
                </a:lnTo>
                <a:lnTo>
                  <a:pt x="174" y="1194"/>
                </a:lnTo>
                <a:lnTo>
                  <a:pt x="203" y="1140"/>
                </a:lnTo>
                <a:lnTo>
                  <a:pt x="261" y="987"/>
                </a:lnTo>
                <a:lnTo>
                  <a:pt x="318" y="771"/>
                </a:lnTo>
                <a:lnTo>
                  <a:pt x="376" y="514"/>
                </a:lnTo>
                <a:lnTo>
                  <a:pt x="403" y="383"/>
                </a:lnTo>
                <a:lnTo>
                  <a:pt x="433" y="259"/>
                </a:lnTo>
                <a:lnTo>
                  <a:pt x="462" y="153"/>
                </a:lnTo>
                <a:lnTo>
                  <a:pt x="491" y="71"/>
                </a:lnTo>
                <a:lnTo>
                  <a:pt x="520" y="18"/>
                </a:lnTo>
                <a:lnTo>
                  <a:pt x="547" y="0"/>
                </a:lnTo>
              </a:path>
            </a:pathLst>
          </a:custGeom>
          <a:noFill/>
          <a:ln w="50800" cap="rnd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606" name="Rectangle 22"/>
          <p:cNvSpPr>
            <a:spLocks noChangeArrowheads="1"/>
          </p:cNvSpPr>
          <p:nvPr/>
        </p:nvSpPr>
        <p:spPr bwMode="auto">
          <a:xfrm>
            <a:off x="4090988" y="4606925"/>
            <a:ext cx="342900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3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</a:t>
            </a:r>
          </a:p>
        </p:txBody>
      </p:sp>
      <p:sp>
        <p:nvSpPr>
          <p:cNvPr id="34840" name="Freeform 23"/>
          <p:cNvSpPr>
            <a:spLocks/>
          </p:cNvSpPr>
          <p:nvPr/>
        </p:nvSpPr>
        <p:spPr bwMode="auto">
          <a:xfrm>
            <a:off x="6648450" y="3127375"/>
            <a:ext cx="360363" cy="1441450"/>
          </a:xfrm>
          <a:custGeom>
            <a:avLst/>
            <a:gdLst>
              <a:gd name="T0" fmla="*/ 0 w 227"/>
              <a:gd name="T1" fmla="*/ 2147483647 h 908"/>
              <a:gd name="T2" fmla="*/ 0 w 227"/>
              <a:gd name="T3" fmla="*/ 2147483647 h 908"/>
              <a:gd name="T4" fmla="*/ 0 w 227"/>
              <a:gd name="T5" fmla="*/ 0 h 908"/>
              <a:gd name="T6" fmla="*/ 2147483647 w 227"/>
              <a:gd name="T7" fmla="*/ 0 h 9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7" h="908">
                <a:moveTo>
                  <a:pt x="0" y="907"/>
                </a:moveTo>
                <a:lnTo>
                  <a:pt x="0" y="454"/>
                </a:lnTo>
                <a:lnTo>
                  <a:pt x="0" y="0"/>
                </a:lnTo>
                <a:lnTo>
                  <a:pt x="226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1" name="Freeform 24"/>
          <p:cNvSpPr>
            <a:spLocks/>
          </p:cNvSpPr>
          <p:nvPr/>
        </p:nvSpPr>
        <p:spPr bwMode="auto">
          <a:xfrm>
            <a:off x="7007225" y="3063875"/>
            <a:ext cx="122238" cy="122238"/>
          </a:xfrm>
          <a:custGeom>
            <a:avLst/>
            <a:gdLst>
              <a:gd name="T0" fmla="*/ 0 w 77"/>
              <a:gd name="T1" fmla="*/ 0 h 77"/>
              <a:gd name="T2" fmla="*/ 2147483647 w 77"/>
              <a:gd name="T3" fmla="*/ 2147483647 h 77"/>
              <a:gd name="T4" fmla="*/ 0 w 77"/>
              <a:gd name="T5" fmla="*/ 2147483647 h 77"/>
              <a:gd name="T6" fmla="*/ 0 w 77"/>
              <a:gd name="T7" fmla="*/ 0 h 7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7" h="77">
                <a:moveTo>
                  <a:pt x="0" y="0"/>
                </a:moveTo>
                <a:lnTo>
                  <a:pt x="76" y="37"/>
                </a:lnTo>
                <a:lnTo>
                  <a:pt x="0" y="76"/>
                </a:lnTo>
                <a:lnTo>
                  <a:pt x="0" y="0"/>
                </a:lnTo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endParaRPr lang="en-US"/>
          </a:p>
        </p:txBody>
      </p:sp>
      <p:sp>
        <p:nvSpPr>
          <p:cNvPr id="34842" name="Rectangle 25"/>
          <p:cNvSpPr>
            <a:spLocks noChangeArrowheads="1"/>
          </p:cNvSpPr>
          <p:nvPr/>
        </p:nvSpPr>
        <p:spPr bwMode="auto">
          <a:xfrm>
            <a:off x="6772275" y="2582863"/>
            <a:ext cx="1360488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300" b="1">
                <a:solidFill>
                  <a:srgbClr val="000000"/>
                </a:solidFill>
                <a:latin typeface="Arial" pitchFamily="34" charset="0"/>
              </a:rPr>
              <a:t>Reject H</a:t>
            </a:r>
          </a:p>
        </p:txBody>
      </p:sp>
      <p:sp>
        <p:nvSpPr>
          <p:cNvPr id="67610" name="Rectangle 26"/>
          <p:cNvSpPr>
            <a:spLocks noChangeArrowheads="1"/>
          </p:cNvSpPr>
          <p:nvPr/>
        </p:nvSpPr>
        <p:spPr bwMode="auto">
          <a:xfrm>
            <a:off x="7929563" y="2770188"/>
            <a:ext cx="28733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15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</a:t>
            </a:r>
          </a:p>
        </p:txBody>
      </p:sp>
      <p:sp>
        <p:nvSpPr>
          <p:cNvPr id="34844" name="Rectangle 27"/>
          <p:cNvSpPr>
            <a:spLocks noChangeArrowheads="1"/>
          </p:cNvSpPr>
          <p:nvPr/>
        </p:nvSpPr>
        <p:spPr bwMode="auto">
          <a:xfrm>
            <a:off x="8035925" y="2940050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4845" name="Rectangle 28"/>
          <p:cNvSpPr>
            <a:spLocks noChangeArrowheads="1"/>
          </p:cNvSpPr>
          <p:nvPr/>
        </p:nvSpPr>
        <p:spPr bwMode="auto">
          <a:xfrm>
            <a:off x="5092700" y="3384550"/>
            <a:ext cx="1100138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300">
                <a:solidFill>
                  <a:srgbClr val="000000"/>
                </a:solidFill>
                <a:latin typeface="Arial" pitchFamily="34" charset="0"/>
              </a:rPr>
              <a:t>Do Not</a:t>
            </a:r>
          </a:p>
        </p:txBody>
      </p:sp>
      <p:sp>
        <p:nvSpPr>
          <p:cNvPr id="34846" name="Rectangle 29"/>
          <p:cNvSpPr>
            <a:spLocks noChangeArrowheads="1"/>
          </p:cNvSpPr>
          <p:nvPr/>
        </p:nvSpPr>
        <p:spPr bwMode="auto">
          <a:xfrm>
            <a:off x="4933950" y="3732213"/>
            <a:ext cx="1360488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300">
                <a:solidFill>
                  <a:srgbClr val="000000"/>
                </a:solidFill>
                <a:latin typeface="Arial" pitchFamily="34" charset="0"/>
              </a:rPr>
              <a:t>Reject H</a:t>
            </a:r>
          </a:p>
        </p:txBody>
      </p:sp>
      <p:sp>
        <p:nvSpPr>
          <p:cNvPr id="67614" name="Rectangle 30"/>
          <p:cNvSpPr>
            <a:spLocks noChangeArrowheads="1"/>
          </p:cNvSpPr>
          <p:nvPr/>
        </p:nvSpPr>
        <p:spPr bwMode="auto">
          <a:xfrm>
            <a:off x="6091238" y="3919538"/>
            <a:ext cx="28733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15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</a:t>
            </a:r>
          </a:p>
        </p:txBody>
      </p:sp>
      <p:sp>
        <p:nvSpPr>
          <p:cNvPr id="34848" name="Rectangle 31"/>
          <p:cNvSpPr>
            <a:spLocks noChangeArrowheads="1"/>
          </p:cNvSpPr>
          <p:nvPr/>
        </p:nvSpPr>
        <p:spPr bwMode="auto">
          <a:xfrm>
            <a:off x="6197600" y="4089400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4849" name="Freeform 32"/>
          <p:cNvSpPr>
            <a:spLocks/>
          </p:cNvSpPr>
          <p:nvPr/>
        </p:nvSpPr>
        <p:spPr bwMode="auto">
          <a:xfrm>
            <a:off x="4259263" y="2551113"/>
            <a:ext cx="4429125" cy="2008187"/>
          </a:xfrm>
          <a:custGeom>
            <a:avLst/>
            <a:gdLst>
              <a:gd name="T0" fmla="*/ 0 w 2790"/>
              <a:gd name="T1" fmla="*/ 0 h 1265"/>
              <a:gd name="T2" fmla="*/ 0 w 2790"/>
              <a:gd name="T3" fmla="*/ 2147483647 h 1265"/>
              <a:gd name="T4" fmla="*/ 2147483647 w 2790"/>
              <a:gd name="T5" fmla="*/ 2147483647 h 126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90" h="1265">
                <a:moveTo>
                  <a:pt x="0" y="0"/>
                </a:moveTo>
                <a:lnTo>
                  <a:pt x="0" y="1264"/>
                </a:lnTo>
                <a:lnTo>
                  <a:pt x="2789" y="126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0" name="Line 33"/>
          <p:cNvSpPr>
            <a:spLocks noChangeShapeType="1"/>
          </p:cNvSpPr>
          <p:nvPr/>
        </p:nvSpPr>
        <p:spPr bwMode="auto">
          <a:xfrm>
            <a:off x="4217988" y="2551113"/>
            <a:ext cx="28575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Line 34"/>
          <p:cNvSpPr>
            <a:spLocks noChangeShapeType="1"/>
          </p:cNvSpPr>
          <p:nvPr/>
        </p:nvSpPr>
        <p:spPr bwMode="auto">
          <a:xfrm>
            <a:off x="4217988" y="2754313"/>
            <a:ext cx="28575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Line 35"/>
          <p:cNvSpPr>
            <a:spLocks noChangeShapeType="1"/>
          </p:cNvSpPr>
          <p:nvPr/>
        </p:nvSpPr>
        <p:spPr bwMode="auto">
          <a:xfrm>
            <a:off x="4217988" y="2954338"/>
            <a:ext cx="28575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Line 36"/>
          <p:cNvSpPr>
            <a:spLocks noChangeShapeType="1"/>
          </p:cNvSpPr>
          <p:nvPr/>
        </p:nvSpPr>
        <p:spPr bwMode="auto">
          <a:xfrm>
            <a:off x="4217988" y="3154363"/>
            <a:ext cx="28575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Line 37"/>
          <p:cNvSpPr>
            <a:spLocks noChangeShapeType="1"/>
          </p:cNvSpPr>
          <p:nvPr/>
        </p:nvSpPr>
        <p:spPr bwMode="auto">
          <a:xfrm>
            <a:off x="4217988" y="3355975"/>
            <a:ext cx="28575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Line 38"/>
          <p:cNvSpPr>
            <a:spLocks noChangeShapeType="1"/>
          </p:cNvSpPr>
          <p:nvPr/>
        </p:nvSpPr>
        <p:spPr bwMode="auto">
          <a:xfrm>
            <a:off x="4217988" y="3556000"/>
            <a:ext cx="28575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Line 39"/>
          <p:cNvSpPr>
            <a:spLocks noChangeShapeType="1"/>
          </p:cNvSpPr>
          <p:nvPr/>
        </p:nvSpPr>
        <p:spPr bwMode="auto">
          <a:xfrm>
            <a:off x="4217988" y="3756025"/>
            <a:ext cx="28575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Line 40"/>
          <p:cNvSpPr>
            <a:spLocks noChangeShapeType="1"/>
          </p:cNvSpPr>
          <p:nvPr/>
        </p:nvSpPr>
        <p:spPr bwMode="auto">
          <a:xfrm>
            <a:off x="4217988" y="3956050"/>
            <a:ext cx="28575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Line 41"/>
          <p:cNvSpPr>
            <a:spLocks noChangeShapeType="1"/>
          </p:cNvSpPr>
          <p:nvPr/>
        </p:nvSpPr>
        <p:spPr bwMode="auto">
          <a:xfrm>
            <a:off x="4217988" y="4159250"/>
            <a:ext cx="28575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Line 42"/>
          <p:cNvSpPr>
            <a:spLocks noChangeShapeType="1"/>
          </p:cNvSpPr>
          <p:nvPr/>
        </p:nvSpPr>
        <p:spPr bwMode="auto">
          <a:xfrm>
            <a:off x="4217988" y="4357688"/>
            <a:ext cx="28575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Line 43"/>
          <p:cNvSpPr>
            <a:spLocks noChangeShapeType="1"/>
          </p:cNvSpPr>
          <p:nvPr/>
        </p:nvSpPr>
        <p:spPr bwMode="auto">
          <a:xfrm>
            <a:off x="8686800" y="4570413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Line 44"/>
          <p:cNvSpPr>
            <a:spLocks noChangeShapeType="1"/>
          </p:cNvSpPr>
          <p:nvPr/>
        </p:nvSpPr>
        <p:spPr bwMode="auto">
          <a:xfrm>
            <a:off x="8243888" y="4570413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Line 45"/>
          <p:cNvSpPr>
            <a:spLocks noChangeShapeType="1"/>
          </p:cNvSpPr>
          <p:nvPr/>
        </p:nvSpPr>
        <p:spPr bwMode="auto">
          <a:xfrm>
            <a:off x="7800975" y="4570413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Line 46"/>
          <p:cNvSpPr>
            <a:spLocks noChangeShapeType="1"/>
          </p:cNvSpPr>
          <p:nvPr/>
        </p:nvSpPr>
        <p:spPr bwMode="auto">
          <a:xfrm>
            <a:off x="7358063" y="4570413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Line 47"/>
          <p:cNvSpPr>
            <a:spLocks noChangeShapeType="1"/>
          </p:cNvSpPr>
          <p:nvPr/>
        </p:nvSpPr>
        <p:spPr bwMode="auto">
          <a:xfrm>
            <a:off x="6915150" y="4570413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Line 48"/>
          <p:cNvSpPr>
            <a:spLocks noChangeShapeType="1"/>
          </p:cNvSpPr>
          <p:nvPr/>
        </p:nvSpPr>
        <p:spPr bwMode="auto">
          <a:xfrm>
            <a:off x="6473825" y="4570413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Line 49"/>
          <p:cNvSpPr>
            <a:spLocks noChangeShapeType="1"/>
          </p:cNvSpPr>
          <p:nvPr/>
        </p:nvSpPr>
        <p:spPr bwMode="auto">
          <a:xfrm>
            <a:off x="6030913" y="4570413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Line 50"/>
          <p:cNvSpPr>
            <a:spLocks noChangeShapeType="1"/>
          </p:cNvSpPr>
          <p:nvPr/>
        </p:nvSpPr>
        <p:spPr bwMode="auto">
          <a:xfrm>
            <a:off x="5588000" y="4570413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Line 51"/>
          <p:cNvSpPr>
            <a:spLocks noChangeShapeType="1"/>
          </p:cNvSpPr>
          <p:nvPr/>
        </p:nvSpPr>
        <p:spPr bwMode="auto">
          <a:xfrm>
            <a:off x="5145088" y="4570413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9" name="Line 52"/>
          <p:cNvSpPr>
            <a:spLocks noChangeShapeType="1"/>
          </p:cNvSpPr>
          <p:nvPr/>
        </p:nvSpPr>
        <p:spPr bwMode="auto">
          <a:xfrm>
            <a:off x="4702175" y="4570413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Rectangle 53"/>
          <p:cNvSpPr>
            <a:spLocks noChangeArrowheads="1"/>
          </p:cNvSpPr>
          <p:nvPr/>
        </p:nvSpPr>
        <p:spPr bwMode="auto">
          <a:xfrm rot="-5400000">
            <a:off x="3843338" y="3509962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67638" name="Rectangle 54"/>
          <p:cNvSpPr>
            <a:spLocks noChangeArrowheads="1"/>
          </p:cNvSpPr>
          <p:nvPr/>
        </p:nvSpPr>
        <p:spPr bwMode="auto">
          <a:xfrm>
            <a:off x="8418513" y="4600575"/>
            <a:ext cx="358775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3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</a:t>
            </a:r>
          </a:p>
        </p:txBody>
      </p:sp>
      <p:sp>
        <p:nvSpPr>
          <p:cNvPr id="34872" name="Line 55"/>
          <p:cNvSpPr>
            <a:spLocks noChangeShapeType="1"/>
          </p:cNvSpPr>
          <p:nvPr/>
        </p:nvSpPr>
        <p:spPr bwMode="auto">
          <a:xfrm flipV="1">
            <a:off x="6870700" y="3646488"/>
            <a:ext cx="596900" cy="7747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4873" name="Object 56">
            <a:hlinkClick r:id="" action="ppaction://ole?verb=0"/>
          </p:cNvPr>
          <p:cNvGraphicFramePr>
            <a:graphicFrameLocks/>
          </p:cNvGraphicFramePr>
          <p:nvPr/>
        </p:nvGraphicFramePr>
        <p:xfrm>
          <a:off x="635000" y="3213100"/>
          <a:ext cx="3209925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4" name="ClipArt" r:id="rId4" imgW="6423624" imgH="6149340" progId="MS_ClipArt_Gallery.2">
                  <p:embed/>
                </p:oleObj>
              </mc:Choice>
              <mc:Fallback>
                <p:oleObj name="ClipArt" r:id="rId4" imgW="6423624" imgH="6149340" progId="MS_ClipArt_Gallery.2">
                  <p:embed/>
                  <p:pic>
                    <p:nvPicPr>
                      <p:cNvPr id="0" name="Object 5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3213100"/>
                        <a:ext cx="3209925" cy="307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41" name="Rectangle 57"/>
          <p:cNvSpPr>
            <a:spLocks noChangeArrowheads="1"/>
          </p:cNvSpPr>
          <p:nvPr/>
        </p:nvSpPr>
        <p:spPr bwMode="auto">
          <a:xfrm>
            <a:off x="2201863" y="6191250"/>
            <a:ext cx="1643062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CECEC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© 1984-1994 T/Maker Co.</a:t>
            </a:r>
          </a:p>
        </p:txBody>
      </p:sp>
    </p:spTree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mtClean="0">
                <a:solidFill>
                  <a:srgbClr val="C00000"/>
                </a:solidFill>
              </a:rPr>
              <a:t>One-Way ANOVA F-Test-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866900"/>
            <a:ext cx="4800600" cy="41148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0" indent="0" eaLnBrk="1" hangingPunct="1">
              <a:buFont typeface="Wingdings" pitchFamily="2" charset="2"/>
              <a:buNone/>
              <a:tabLst>
                <a:tab pos="465138" algn="ctr"/>
                <a:tab pos="1595438" algn="ctr"/>
                <a:tab pos="2679700" algn="ctr"/>
              </a:tabLst>
            </a:pPr>
            <a:r>
              <a:rPr lang="en-US" altLang="en-US" sz="2800" smtClean="0">
                <a:solidFill>
                  <a:srgbClr val="000000"/>
                </a:solidFill>
              </a:rPr>
              <a:t>As a vet epidemiologist you want to see if 3 food supplements have different mean milk yields.  You assign 15 cows, 5 per food supplement. </a:t>
            </a:r>
          </a:p>
          <a:p>
            <a:pPr marL="0" indent="0" eaLnBrk="1" hangingPunct="1">
              <a:buFont typeface="Wingdings" pitchFamily="2" charset="2"/>
              <a:buNone/>
              <a:tabLst>
                <a:tab pos="465138" algn="ctr"/>
                <a:tab pos="1595438" algn="ctr"/>
                <a:tab pos="2679700" algn="ctr"/>
              </a:tabLst>
            </a:pPr>
            <a:endParaRPr lang="en-US" altLang="en-US" sz="2800" smtClean="0">
              <a:solidFill>
                <a:srgbClr val="000000"/>
              </a:solidFill>
            </a:endParaRPr>
          </a:p>
          <a:p>
            <a:pPr marL="0" indent="0" eaLnBrk="1" hangingPunct="1">
              <a:buFont typeface="Wingdings" pitchFamily="2" charset="2"/>
              <a:buNone/>
              <a:tabLst>
                <a:tab pos="465138" algn="ctr"/>
                <a:tab pos="1595438" algn="ctr"/>
                <a:tab pos="2679700" algn="ctr"/>
              </a:tabLst>
            </a:pPr>
            <a:r>
              <a:rPr lang="en-US" altLang="en-US" sz="2800" smtClean="0">
                <a:solidFill>
                  <a:srgbClr val="7030A0"/>
                </a:solidFill>
              </a:rPr>
              <a:t>Question</a:t>
            </a:r>
            <a:r>
              <a:rPr lang="en-US" altLang="en-US" sz="2800" smtClean="0">
                <a:solidFill>
                  <a:srgbClr val="000000"/>
                </a:solidFill>
              </a:rPr>
              <a:t>: At the </a:t>
            </a:r>
            <a:r>
              <a:rPr lang="en-US" altLang="en-US" sz="2800" b="1" smtClean="0">
                <a:solidFill>
                  <a:srgbClr val="000000"/>
                </a:solidFill>
              </a:rPr>
              <a:t>.05</a:t>
            </a:r>
            <a:r>
              <a:rPr lang="en-US" altLang="en-US" sz="2800" smtClean="0">
                <a:solidFill>
                  <a:srgbClr val="000000"/>
                </a:solidFill>
              </a:rPr>
              <a:t> level, is there a difference in </a:t>
            </a:r>
            <a:r>
              <a:rPr lang="en-US" altLang="en-US" sz="2800" b="1" smtClean="0">
                <a:solidFill>
                  <a:srgbClr val="000000"/>
                </a:solidFill>
              </a:rPr>
              <a:t>mean</a:t>
            </a:r>
            <a:r>
              <a:rPr lang="en-US" altLang="en-US" sz="2800" smtClean="0">
                <a:solidFill>
                  <a:srgbClr val="000000"/>
                </a:solidFill>
              </a:rPr>
              <a:t> yields?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A1EDA-9D36-46A2-96F2-3CE9C03E73E9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4953000" y="1866900"/>
            <a:ext cx="40005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spcBef>
                <a:spcPct val="20000"/>
              </a:spcBef>
              <a:buFont typeface="Arial" pitchFamily="34" charset="0"/>
              <a:buChar char="•"/>
              <a:tabLst>
                <a:tab pos="576263" algn="ctr"/>
                <a:tab pos="1882775" algn="ctr"/>
                <a:tab pos="3144838" algn="ctr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tabLst>
                <a:tab pos="576263" algn="ctr"/>
                <a:tab pos="1882775" algn="ctr"/>
                <a:tab pos="3144838" algn="ctr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tabLst>
                <a:tab pos="576263" algn="ctr"/>
                <a:tab pos="1882775" algn="ctr"/>
                <a:tab pos="3144838" algn="ctr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tabLst>
                <a:tab pos="576263" algn="ctr"/>
                <a:tab pos="1882775" algn="ctr"/>
                <a:tab pos="3144838" algn="ct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tabLst>
                <a:tab pos="576263" algn="ctr"/>
                <a:tab pos="1882775" algn="ctr"/>
                <a:tab pos="3144838" algn="ct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576263" algn="ctr"/>
                <a:tab pos="1882775" algn="ctr"/>
                <a:tab pos="3144838" algn="ct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576263" algn="ctr"/>
                <a:tab pos="1882775" algn="ctr"/>
                <a:tab pos="3144838" algn="ct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576263" algn="ctr"/>
                <a:tab pos="1882775" algn="ctr"/>
                <a:tab pos="3144838" algn="ct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576263" algn="ctr"/>
                <a:tab pos="1882775" algn="ctr"/>
                <a:tab pos="3144838" algn="ct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  <a:t>	</a:t>
            </a:r>
            <a:r>
              <a:rPr lang="en-US" altLang="en-US" sz="2800" b="1" u="sng">
                <a:solidFill>
                  <a:schemeClr val="tx2"/>
                </a:solidFill>
                <a:latin typeface="Arial" pitchFamily="34" charset="0"/>
              </a:rPr>
              <a:t>Food1	 Food2  Food3</a:t>
            </a:r>
            <a: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  <a:t/>
            </a:r>
            <a:b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</a:br>
            <a: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  <a:t>	25.40	23.40	20.00</a:t>
            </a:r>
            <a:b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</a:br>
            <a: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  <a:t>	26.31	21.80	22.20</a:t>
            </a:r>
            <a:b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</a:br>
            <a: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  <a:t>	24.10	23.50	19.75</a:t>
            </a:r>
            <a:b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</a:br>
            <a: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  <a:t>	23.74	22.75	20.60</a:t>
            </a:r>
            <a:b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</a:br>
            <a:r>
              <a:rPr lang="en-US" altLang="en-US" sz="2800" b="1">
                <a:solidFill>
                  <a:schemeClr val="tx2"/>
                </a:solidFill>
                <a:latin typeface="Arial" pitchFamily="34" charset="0"/>
              </a:rPr>
              <a:t>	25.10	21.60	20.40</a:t>
            </a:r>
          </a:p>
        </p:txBody>
      </p:sp>
    </p:spTree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71450"/>
            <a:ext cx="7086600" cy="11239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Summary Table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Solution</a:t>
            </a: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85BF2E-BD1A-49FA-91B2-C1BEBFEEE3B4}" type="slidenum">
              <a:rPr lang="en-US" altLang="en-US" sz="1200" smtClean="0">
                <a:latin typeface="Arial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 smtClean="0">
              <a:latin typeface="Arial" pitchFamily="34" charset="0"/>
            </a:endParaRP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532063" y="1985963"/>
            <a:ext cx="17462" cy="1200150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4373563" y="1985963"/>
            <a:ext cx="17462" cy="1200150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5834063" y="1985963"/>
            <a:ext cx="17462" cy="1200150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7518400" y="1985963"/>
            <a:ext cx="17463" cy="1200150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800100" y="2025650"/>
            <a:ext cx="17208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Source of</a:t>
            </a: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854075" y="2403475"/>
            <a:ext cx="1595438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Variation</a:t>
            </a: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2503488" y="2025650"/>
            <a:ext cx="1908175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Degrees of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2649538" y="2403475"/>
            <a:ext cx="1592262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Freedom</a:t>
            </a:r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4505325" y="2025650"/>
            <a:ext cx="1312863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Sum of</a:t>
            </a: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4413250" y="2403475"/>
            <a:ext cx="1500188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Squares</a:t>
            </a:r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6191250" y="2025650"/>
            <a:ext cx="10350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Mean</a:t>
            </a: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6072188" y="2403475"/>
            <a:ext cx="13144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Square</a:t>
            </a:r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5843588" y="2781300"/>
            <a:ext cx="1779587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(Variance)</a:t>
            </a: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7885113" y="2025650"/>
            <a:ext cx="385762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F</a:t>
            </a:r>
          </a:p>
        </p:txBody>
      </p:sp>
      <p:sp>
        <p:nvSpPr>
          <p:cNvPr id="36882" name="Rectangle 18"/>
          <p:cNvSpPr>
            <a:spLocks noChangeArrowheads="1"/>
          </p:cNvSpPr>
          <p:nvPr/>
        </p:nvSpPr>
        <p:spPr bwMode="auto">
          <a:xfrm>
            <a:off x="776288" y="3195638"/>
            <a:ext cx="1746250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776288" y="3222625"/>
            <a:ext cx="1746250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84" name="Rectangle 20"/>
          <p:cNvSpPr>
            <a:spLocks noChangeArrowheads="1"/>
          </p:cNvSpPr>
          <p:nvPr/>
        </p:nvSpPr>
        <p:spPr bwMode="auto">
          <a:xfrm>
            <a:off x="2532063" y="3195638"/>
            <a:ext cx="46037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2532063" y="3222625"/>
            <a:ext cx="46037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2587625" y="3195638"/>
            <a:ext cx="1776413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2587625" y="3222625"/>
            <a:ext cx="1776413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88" name="Rectangle 24"/>
          <p:cNvSpPr>
            <a:spLocks noChangeArrowheads="1"/>
          </p:cNvSpPr>
          <p:nvPr/>
        </p:nvSpPr>
        <p:spPr bwMode="auto">
          <a:xfrm>
            <a:off x="4373563" y="3195638"/>
            <a:ext cx="46037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4373563" y="3222625"/>
            <a:ext cx="46037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90" name="Rectangle 26"/>
          <p:cNvSpPr>
            <a:spLocks noChangeArrowheads="1"/>
          </p:cNvSpPr>
          <p:nvPr/>
        </p:nvSpPr>
        <p:spPr bwMode="auto">
          <a:xfrm>
            <a:off x="4427538" y="3195638"/>
            <a:ext cx="1395412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4427538" y="3222625"/>
            <a:ext cx="1395412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92" name="Rectangle 28"/>
          <p:cNvSpPr>
            <a:spLocks noChangeArrowheads="1"/>
          </p:cNvSpPr>
          <p:nvPr/>
        </p:nvSpPr>
        <p:spPr bwMode="auto">
          <a:xfrm>
            <a:off x="5834063" y="3195638"/>
            <a:ext cx="46037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5834063" y="3222625"/>
            <a:ext cx="46037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94" name="Rectangle 30"/>
          <p:cNvSpPr>
            <a:spLocks noChangeArrowheads="1"/>
          </p:cNvSpPr>
          <p:nvPr/>
        </p:nvSpPr>
        <p:spPr bwMode="auto">
          <a:xfrm>
            <a:off x="5888038" y="3195638"/>
            <a:ext cx="1620837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5888038" y="3222625"/>
            <a:ext cx="1620837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7518400" y="3195638"/>
            <a:ext cx="46038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97" name="Rectangle 33"/>
          <p:cNvSpPr>
            <a:spLocks noChangeArrowheads="1"/>
          </p:cNvSpPr>
          <p:nvPr/>
        </p:nvSpPr>
        <p:spPr bwMode="auto">
          <a:xfrm>
            <a:off x="7518400" y="3222625"/>
            <a:ext cx="46038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98" name="Rectangle 34"/>
          <p:cNvSpPr>
            <a:spLocks noChangeArrowheads="1"/>
          </p:cNvSpPr>
          <p:nvPr/>
        </p:nvSpPr>
        <p:spPr bwMode="auto">
          <a:xfrm>
            <a:off x="7573963" y="3195638"/>
            <a:ext cx="1038225" cy="17462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899" name="Rectangle 35"/>
          <p:cNvSpPr>
            <a:spLocks noChangeArrowheads="1"/>
          </p:cNvSpPr>
          <p:nvPr/>
        </p:nvSpPr>
        <p:spPr bwMode="auto">
          <a:xfrm>
            <a:off x="7573963" y="3222625"/>
            <a:ext cx="1038225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00" name="Rectangle 36"/>
          <p:cNvSpPr>
            <a:spLocks noChangeArrowheads="1"/>
          </p:cNvSpPr>
          <p:nvPr/>
        </p:nvSpPr>
        <p:spPr bwMode="auto">
          <a:xfrm>
            <a:off x="2532063" y="3251200"/>
            <a:ext cx="17462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01" name="Rectangle 37"/>
          <p:cNvSpPr>
            <a:spLocks noChangeArrowheads="1"/>
          </p:cNvSpPr>
          <p:nvPr/>
        </p:nvSpPr>
        <p:spPr bwMode="auto">
          <a:xfrm>
            <a:off x="4373563" y="3251200"/>
            <a:ext cx="17462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02" name="Rectangle 38"/>
          <p:cNvSpPr>
            <a:spLocks noChangeArrowheads="1"/>
          </p:cNvSpPr>
          <p:nvPr/>
        </p:nvSpPr>
        <p:spPr bwMode="auto">
          <a:xfrm>
            <a:off x="5834063" y="3251200"/>
            <a:ext cx="17462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03" name="Rectangle 39"/>
          <p:cNvSpPr>
            <a:spLocks noChangeArrowheads="1"/>
          </p:cNvSpPr>
          <p:nvPr/>
        </p:nvSpPr>
        <p:spPr bwMode="auto">
          <a:xfrm>
            <a:off x="7518400" y="3251200"/>
            <a:ext cx="17463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04" name="Rectangle 40"/>
          <p:cNvSpPr>
            <a:spLocks noChangeArrowheads="1"/>
          </p:cNvSpPr>
          <p:nvPr/>
        </p:nvSpPr>
        <p:spPr bwMode="auto">
          <a:xfrm>
            <a:off x="668338" y="3289300"/>
            <a:ext cx="9969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Food</a:t>
            </a:r>
          </a:p>
        </p:txBody>
      </p:sp>
      <p:sp>
        <p:nvSpPr>
          <p:cNvPr id="36905" name="Rectangle 42"/>
          <p:cNvSpPr>
            <a:spLocks noChangeArrowheads="1"/>
          </p:cNvSpPr>
          <p:nvPr/>
        </p:nvSpPr>
        <p:spPr bwMode="auto">
          <a:xfrm>
            <a:off x="2768600" y="3289300"/>
            <a:ext cx="1417638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3 - 1 = 2</a:t>
            </a:r>
          </a:p>
        </p:txBody>
      </p:sp>
      <p:sp>
        <p:nvSpPr>
          <p:cNvPr id="36906" name="Rectangle 43"/>
          <p:cNvSpPr>
            <a:spLocks noChangeArrowheads="1"/>
          </p:cNvSpPr>
          <p:nvPr/>
        </p:nvSpPr>
        <p:spPr bwMode="auto">
          <a:xfrm>
            <a:off x="4432300" y="3289300"/>
            <a:ext cx="13906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47.1640</a:t>
            </a:r>
          </a:p>
        </p:txBody>
      </p:sp>
      <p:sp>
        <p:nvSpPr>
          <p:cNvPr id="36907" name="Rectangle 44"/>
          <p:cNvSpPr>
            <a:spLocks noChangeArrowheads="1"/>
          </p:cNvSpPr>
          <p:nvPr/>
        </p:nvSpPr>
        <p:spPr bwMode="auto">
          <a:xfrm>
            <a:off x="6008688" y="3289300"/>
            <a:ext cx="13906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23.5820</a:t>
            </a:r>
          </a:p>
        </p:txBody>
      </p:sp>
      <p:sp>
        <p:nvSpPr>
          <p:cNvPr id="36908" name="Rectangle 45"/>
          <p:cNvSpPr>
            <a:spLocks noChangeArrowheads="1"/>
          </p:cNvSpPr>
          <p:nvPr/>
        </p:nvSpPr>
        <p:spPr bwMode="auto">
          <a:xfrm>
            <a:off x="7573963" y="3289300"/>
            <a:ext cx="1019175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25.60</a:t>
            </a:r>
          </a:p>
        </p:txBody>
      </p:sp>
      <p:sp>
        <p:nvSpPr>
          <p:cNvPr id="36909" name="Rectangle 46"/>
          <p:cNvSpPr>
            <a:spLocks noChangeArrowheads="1"/>
          </p:cNvSpPr>
          <p:nvPr/>
        </p:nvSpPr>
        <p:spPr bwMode="auto">
          <a:xfrm>
            <a:off x="2532063" y="4083050"/>
            <a:ext cx="17462" cy="9747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10" name="Rectangle 47"/>
          <p:cNvSpPr>
            <a:spLocks noChangeArrowheads="1"/>
          </p:cNvSpPr>
          <p:nvPr/>
        </p:nvSpPr>
        <p:spPr bwMode="auto">
          <a:xfrm>
            <a:off x="4373563" y="4083050"/>
            <a:ext cx="17462" cy="9747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11" name="Rectangle 48"/>
          <p:cNvSpPr>
            <a:spLocks noChangeArrowheads="1"/>
          </p:cNvSpPr>
          <p:nvPr/>
        </p:nvSpPr>
        <p:spPr bwMode="auto">
          <a:xfrm>
            <a:off x="5834063" y="4083050"/>
            <a:ext cx="17462" cy="9747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12" name="Rectangle 49"/>
          <p:cNvSpPr>
            <a:spLocks noChangeArrowheads="1"/>
          </p:cNvSpPr>
          <p:nvPr/>
        </p:nvSpPr>
        <p:spPr bwMode="auto">
          <a:xfrm>
            <a:off x="7518400" y="4083050"/>
            <a:ext cx="17463" cy="9747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13" name="Rectangle 50"/>
          <p:cNvSpPr>
            <a:spLocks noChangeArrowheads="1"/>
          </p:cNvSpPr>
          <p:nvPr/>
        </p:nvSpPr>
        <p:spPr bwMode="auto">
          <a:xfrm>
            <a:off x="668338" y="4198938"/>
            <a:ext cx="998537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Error</a:t>
            </a:r>
          </a:p>
        </p:txBody>
      </p:sp>
      <p:sp>
        <p:nvSpPr>
          <p:cNvPr id="36914" name="Rectangle 51"/>
          <p:cNvSpPr>
            <a:spLocks noChangeArrowheads="1"/>
          </p:cNvSpPr>
          <p:nvPr/>
        </p:nvSpPr>
        <p:spPr bwMode="auto">
          <a:xfrm>
            <a:off x="2586038" y="4198938"/>
            <a:ext cx="1789112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15 - 3 = 12</a:t>
            </a:r>
          </a:p>
        </p:txBody>
      </p:sp>
      <p:sp>
        <p:nvSpPr>
          <p:cNvPr id="36915" name="Rectangle 52"/>
          <p:cNvSpPr>
            <a:spLocks noChangeArrowheads="1"/>
          </p:cNvSpPr>
          <p:nvPr/>
        </p:nvSpPr>
        <p:spPr bwMode="auto">
          <a:xfrm>
            <a:off x="4432300" y="4198938"/>
            <a:ext cx="13779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11.0532</a:t>
            </a:r>
          </a:p>
        </p:txBody>
      </p:sp>
      <p:sp>
        <p:nvSpPr>
          <p:cNvPr id="36916" name="Rectangle 53"/>
          <p:cNvSpPr>
            <a:spLocks noChangeArrowheads="1"/>
          </p:cNvSpPr>
          <p:nvPr/>
        </p:nvSpPr>
        <p:spPr bwMode="auto">
          <a:xfrm>
            <a:off x="6191250" y="4198938"/>
            <a:ext cx="10096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.9211</a:t>
            </a:r>
          </a:p>
        </p:txBody>
      </p:sp>
      <p:sp>
        <p:nvSpPr>
          <p:cNvPr id="36917" name="Rectangle 54"/>
          <p:cNvSpPr>
            <a:spLocks noChangeArrowheads="1"/>
          </p:cNvSpPr>
          <p:nvPr/>
        </p:nvSpPr>
        <p:spPr bwMode="auto">
          <a:xfrm>
            <a:off x="776288" y="5067300"/>
            <a:ext cx="1746250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18" name="Rectangle 55"/>
          <p:cNvSpPr>
            <a:spLocks noChangeArrowheads="1"/>
          </p:cNvSpPr>
          <p:nvPr/>
        </p:nvSpPr>
        <p:spPr bwMode="auto">
          <a:xfrm>
            <a:off x="2532063" y="5067300"/>
            <a:ext cx="17462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19" name="Rectangle 56"/>
          <p:cNvSpPr>
            <a:spLocks noChangeArrowheads="1"/>
          </p:cNvSpPr>
          <p:nvPr/>
        </p:nvSpPr>
        <p:spPr bwMode="auto">
          <a:xfrm>
            <a:off x="2560638" y="5067300"/>
            <a:ext cx="1803400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20" name="Rectangle 57"/>
          <p:cNvSpPr>
            <a:spLocks noChangeArrowheads="1"/>
          </p:cNvSpPr>
          <p:nvPr/>
        </p:nvSpPr>
        <p:spPr bwMode="auto">
          <a:xfrm>
            <a:off x="4373563" y="5067300"/>
            <a:ext cx="17462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21" name="Rectangle 58"/>
          <p:cNvSpPr>
            <a:spLocks noChangeArrowheads="1"/>
          </p:cNvSpPr>
          <p:nvPr/>
        </p:nvSpPr>
        <p:spPr bwMode="auto">
          <a:xfrm>
            <a:off x="4400550" y="5067300"/>
            <a:ext cx="1422400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22" name="Rectangle 59"/>
          <p:cNvSpPr>
            <a:spLocks noChangeArrowheads="1"/>
          </p:cNvSpPr>
          <p:nvPr/>
        </p:nvSpPr>
        <p:spPr bwMode="auto">
          <a:xfrm>
            <a:off x="5834063" y="5067300"/>
            <a:ext cx="17462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23" name="Rectangle 60"/>
          <p:cNvSpPr>
            <a:spLocks noChangeArrowheads="1"/>
          </p:cNvSpPr>
          <p:nvPr/>
        </p:nvSpPr>
        <p:spPr bwMode="auto">
          <a:xfrm>
            <a:off x="5861050" y="5067300"/>
            <a:ext cx="1647825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24" name="Rectangle 61"/>
          <p:cNvSpPr>
            <a:spLocks noChangeArrowheads="1"/>
          </p:cNvSpPr>
          <p:nvPr/>
        </p:nvSpPr>
        <p:spPr bwMode="auto">
          <a:xfrm>
            <a:off x="7518400" y="5067300"/>
            <a:ext cx="17463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25" name="Rectangle 62"/>
          <p:cNvSpPr>
            <a:spLocks noChangeArrowheads="1"/>
          </p:cNvSpPr>
          <p:nvPr/>
        </p:nvSpPr>
        <p:spPr bwMode="auto">
          <a:xfrm>
            <a:off x="7545388" y="5067300"/>
            <a:ext cx="1066800" cy="17463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26" name="Rectangle 63"/>
          <p:cNvSpPr>
            <a:spLocks noChangeArrowheads="1"/>
          </p:cNvSpPr>
          <p:nvPr/>
        </p:nvSpPr>
        <p:spPr bwMode="auto">
          <a:xfrm>
            <a:off x="2532063" y="5094288"/>
            <a:ext cx="17462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27" name="Rectangle 64"/>
          <p:cNvSpPr>
            <a:spLocks noChangeArrowheads="1"/>
          </p:cNvSpPr>
          <p:nvPr/>
        </p:nvSpPr>
        <p:spPr bwMode="auto">
          <a:xfrm>
            <a:off x="4373563" y="5094288"/>
            <a:ext cx="17462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28" name="Rectangle 65"/>
          <p:cNvSpPr>
            <a:spLocks noChangeArrowheads="1"/>
          </p:cNvSpPr>
          <p:nvPr/>
        </p:nvSpPr>
        <p:spPr bwMode="auto">
          <a:xfrm>
            <a:off x="5834063" y="5094288"/>
            <a:ext cx="17462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29" name="Rectangle 66"/>
          <p:cNvSpPr>
            <a:spLocks noChangeArrowheads="1"/>
          </p:cNvSpPr>
          <p:nvPr/>
        </p:nvSpPr>
        <p:spPr bwMode="auto">
          <a:xfrm>
            <a:off x="7518400" y="5094288"/>
            <a:ext cx="17463" cy="822325"/>
          </a:xfrm>
          <a:prstGeom prst="rect">
            <a:avLst/>
          </a:prstGeom>
          <a:solidFill>
            <a:srgbClr val="D989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36930" name="Rectangle 67"/>
          <p:cNvSpPr>
            <a:spLocks noChangeArrowheads="1"/>
          </p:cNvSpPr>
          <p:nvPr/>
        </p:nvSpPr>
        <p:spPr bwMode="auto">
          <a:xfrm>
            <a:off x="668338" y="5133975"/>
            <a:ext cx="969962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Total</a:t>
            </a:r>
          </a:p>
        </p:txBody>
      </p:sp>
      <p:sp>
        <p:nvSpPr>
          <p:cNvPr id="36931" name="Rectangle 68"/>
          <p:cNvSpPr>
            <a:spLocks noChangeArrowheads="1"/>
          </p:cNvSpPr>
          <p:nvPr/>
        </p:nvSpPr>
        <p:spPr bwMode="auto">
          <a:xfrm>
            <a:off x="2586038" y="5133975"/>
            <a:ext cx="1789112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15 - 1 = 14</a:t>
            </a:r>
          </a:p>
        </p:txBody>
      </p:sp>
      <p:sp>
        <p:nvSpPr>
          <p:cNvPr id="36932" name="Rectangle 69"/>
          <p:cNvSpPr>
            <a:spLocks noChangeArrowheads="1"/>
          </p:cNvSpPr>
          <p:nvPr/>
        </p:nvSpPr>
        <p:spPr bwMode="auto">
          <a:xfrm>
            <a:off x="4432300" y="5133975"/>
            <a:ext cx="13906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itchFamily="34" charset="0"/>
              </a:rPr>
              <a:t>58.2172</a:t>
            </a:r>
          </a:p>
        </p:txBody>
      </p:sp>
    </p:spTree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0" name="Rectangle 30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One-Way ANOVA F-Test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Solution</a:t>
            </a:r>
          </a:p>
        </p:txBody>
      </p:sp>
      <p:sp>
        <p:nvSpPr>
          <p:cNvPr id="37891" name="Rectangle 31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5425" cy="4525963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2800" b="1" smtClean="0">
                <a:solidFill>
                  <a:srgbClr val="000000"/>
                </a:solidFill>
              </a:rPr>
              <a:t>H</a:t>
            </a:r>
            <a:r>
              <a:rPr lang="en-US" altLang="en-US" sz="2000" b="1" smtClean="0">
                <a:solidFill>
                  <a:srgbClr val="000000"/>
                </a:solidFill>
              </a:rPr>
              <a:t>0</a:t>
            </a:r>
            <a:r>
              <a:rPr lang="en-US" altLang="en-US" sz="2800" b="1" smtClean="0">
                <a:solidFill>
                  <a:srgbClr val="000000"/>
                </a:solidFill>
              </a:rPr>
              <a:t>: </a:t>
            </a:r>
            <a:r>
              <a:rPr lang="en-US" altLang="en-US" sz="2800" b="1" smtClean="0">
                <a:solidFill>
                  <a:srgbClr val="000000"/>
                </a:solidFill>
                <a:latin typeface="Symbol" pitchFamily="18" charset="2"/>
              </a:rPr>
              <a:t></a:t>
            </a:r>
            <a:r>
              <a:rPr lang="en-US" altLang="en-US" sz="2800" b="1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2800" b="1" smtClean="0">
                <a:solidFill>
                  <a:srgbClr val="000000"/>
                </a:solidFill>
              </a:rPr>
              <a:t> = </a:t>
            </a:r>
            <a:r>
              <a:rPr lang="en-US" altLang="en-US" sz="2800" b="1" smtClean="0">
                <a:solidFill>
                  <a:srgbClr val="000000"/>
                </a:solidFill>
                <a:latin typeface="Symbol" pitchFamily="18" charset="2"/>
              </a:rPr>
              <a:t></a:t>
            </a:r>
            <a:r>
              <a:rPr lang="en-US" altLang="en-US" sz="2800" b="1" baseline="-25000" smtClean="0">
                <a:solidFill>
                  <a:srgbClr val="000000"/>
                </a:solidFill>
              </a:rPr>
              <a:t>2</a:t>
            </a:r>
            <a:r>
              <a:rPr lang="en-US" altLang="en-US" sz="2800" b="1" smtClean="0">
                <a:solidFill>
                  <a:srgbClr val="000000"/>
                </a:solidFill>
              </a:rPr>
              <a:t> = </a:t>
            </a:r>
            <a:r>
              <a:rPr lang="en-US" altLang="en-US" sz="2800" b="1" smtClean="0">
                <a:solidFill>
                  <a:srgbClr val="000000"/>
                </a:solidFill>
                <a:latin typeface="Symbol" pitchFamily="18" charset="2"/>
              </a:rPr>
              <a:t></a:t>
            </a:r>
            <a:r>
              <a:rPr lang="en-US" altLang="en-US" sz="2800" b="1" baseline="-25000" smtClean="0">
                <a:solidFill>
                  <a:srgbClr val="000000"/>
                </a:solidFill>
              </a:rPr>
              <a:t>3</a:t>
            </a:r>
            <a:endParaRPr lang="en-US" altLang="en-US" sz="2800" b="1" smtClean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2800" b="1" smtClean="0">
                <a:solidFill>
                  <a:srgbClr val="000000"/>
                </a:solidFill>
              </a:rPr>
              <a:t>H</a:t>
            </a:r>
            <a:r>
              <a:rPr lang="en-US" altLang="en-US" sz="2000" b="1" smtClean="0">
                <a:solidFill>
                  <a:srgbClr val="000000"/>
                </a:solidFill>
              </a:rPr>
              <a:t>a</a:t>
            </a:r>
            <a:r>
              <a:rPr lang="en-US" altLang="en-US" sz="2800" b="1" smtClean="0">
                <a:solidFill>
                  <a:srgbClr val="000000"/>
                </a:solidFill>
              </a:rPr>
              <a:t>: Not All Equal</a:t>
            </a:r>
          </a:p>
          <a:p>
            <a:pPr eaLnBrk="1" hangingPunct="1"/>
            <a:r>
              <a:rPr lang="en-US" altLang="en-US" sz="2800" b="1" smtClean="0">
                <a:solidFill>
                  <a:srgbClr val="000000"/>
                </a:solidFill>
                <a:latin typeface="Symbol" pitchFamily="18" charset="2"/>
              </a:rPr>
              <a:t></a:t>
            </a:r>
            <a:r>
              <a:rPr lang="en-US" altLang="en-US" sz="2800" b="1" smtClean="0">
                <a:solidFill>
                  <a:srgbClr val="000000"/>
                </a:solidFill>
              </a:rPr>
              <a:t> = .05</a:t>
            </a:r>
          </a:p>
          <a:p>
            <a:pPr eaLnBrk="1" hangingPunct="1"/>
            <a:r>
              <a:rPr lang="en-US" altLang="en-US" sz="2800" b="1" i="1" smtClean="0">
                <a:solidFill>
                  <a:srgbClr val="000000"/>
                </a:solidFill>
                <a:latin typeface="Symbol" pitchFamily="18" charset="2"/>
              </a:rPr>
              <a:t></a:t>
            </a:r>
            <a:r>
              <a:rPr lang="en-US" altLang="en-US" sz="2000" b="1" smtClean="0">
                <a:solidFill>
                  <a:srgbClr val="000000"/>
                </a:solidFill>
              </a:rPr>
              <a:t>1</a:t>
            </a:r>
            <a:r>
              <a:rPr lang="en-US" altLang="en-US" sz="2800" b="1" smtClean="0">
                <a:solidFill>
                  <a:srgbClr val="000000"/>
                </a:solidFill>
              </a:rPr>
              <a:t> = 2 </a:t>
            </a:r>
            <a:r>
              <a:rPr lang="en-US" altLang="en-US" sz="2800" b="1" i="1" smtClean="0">
                <a:solidFill>
                  <a:srgbClr val="000000"/>
                </a:solidFill>
                <a:latin typeface="Symbol" pitchFamily="18" charset="2"/>
              </a:rPr>
              <a:t></a:t>
            </a:r>
            <a:r>
              <a:rPr lang="en-US" altLang="en-US" sz="2000" b="1" smtClean="0">
                <a:solidFill>
                  <a:srgbClr val="000000"/>
                </a:solidFill>
              </a:rPr>
              <a:t>2</a:t>
            </a:r>
            <a:r>
              <a:rPr lang="en-US" altLang="en-US" sz="2800" b="1" smtClean="0">
                <a:solidFill>
                  <a:srgbClr val="000000"/>
                </a:solidFill>
              </a:rPr>
              <a:t> = 12 </a:t>
            </a:r>
          </a:p>
          <a:p>
            <a:pPr eaLnBrk="1" hangingPunct="1"/>
            <a:r>
              <a:rPr lang="en-US" altLang="en-US" sz="2800" b="1" smtClean="0">
                <a:solidFill>
                  <a:srgbClr val="000000"/>
                </a:solidFill>
              </a:rPr>
              <a:t>Critical Value(s):</a:t>
            </a:r>
          </a:p>
          <a:p>
            <a:pPr eaLnBrk="1" hangingPunct="1"/>
            <a:endParaRPr lang="en-US" altLang="en-US" sz="2800" b="1" smtClean="0">
              <a:solidFill>
                <a:srgbClr val="000000"/>
              </a:solidFill>
            </a:endParaRPr>
          </a:p>
        </p:txBody>
      </p:sp>
      <p:sp>
        <p:nvSpPr>
          <p:cNvPr id="37892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4CE493-5CF8-4A4F-A2EF-A8DABC9DF660}" type="slidenum">
              <a:rPr lang="en-US" altLang="en-US" sz="1200" smtClean="0">
                <a:solidFill>
                  <a:srgbClr val="000000"/>
                </a:solidFill>
                <a:latin typeface="Arial" pitchFamily="34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7893" name="Freeform 2"/>
          <p:cNvSpPr>
            <a:spLocks/>
          </p:cNvSpPr>
          <p:nvPr/>
        </p:nvSpPr>
        <p:spPr bwMode="auto">
          <a:xfrm>
            <a:off x="2686050" y="5597525"/>
            <a:ext cx="673100" cy="342900"/>
          </a:xfrm>
          <a:custGeom>
            <a:avLst/>
            <a:gdLst>
              <a:gd name="T0" fmla="*/ 2147483647 w 424"/>
              <a:gd name="T1" fmla="*/ 2147483647 h 216"/>
              <a:gd name="T2" fmla="*/ 2147483647 w 424"/>
              <a:gd name="T3" fmla="*/ 2147483647 h 216"/>
              <a:gd name="T4" fmla="*/ 2147483647 w 424"/>
              <a:gd name="T5" fmla="*/ 2147483647 h 216"/>
              <a:gd name="T6" fmla="*/ 2147483647 w 424"/>
              <a:gd name="T7" fmla="*/ 2147483647 h 216"/>
              <a:gd name="T8" fmla="*/ 2147483647 w 424"/>
              <a:gd name="T9" fmla="*/ 2147483647 h 216"/>
              <a:gd name="T10" fmla="*/ 2147483647 w 424"/>
              <a:gd name="T11" fmla="*/ 2147483647 h 216"/>
              <a:gd name="T12" fmla="*/ 2147483647 w 424"/>
              <a:gd name="T13" fmla="*/ 2147483647 h 216"/>
              <a:gd name="T14" fmla="*/ 0 w 424"/>
              <a:gd name="T15" fmla="*/ 0 h 216"/>
              <a:gd name="T16" fmla="*/ 0 w 424"/>
              <a:gd name="T17" fmla="*/ 2147483647 h 216"/>
              <a:gd name="T18" fmla="*/ 2147483647 w 424"/>
              <a:gd name="T19" fmla="*/ 2147483647 h 216"/>
              <a:gd name="T20" fmla="*/ 2147483647 w 424"/>
              <a:gd name="T21" fmla="*/ 2147483647 h 2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24" h="216">
                <a:moveTo>
                  <a:pt x="423" y="204"/>
                </a:moveTo>
                <a:lnTo>
                  <a:pt x="279" y="154"/>
                </a:lnTo>
                <a:lnTo>
                  <a:pt x="244" y="140"/>
                </a:lnTo>
                <a:lnTo>
                  <a:pt x="212" y="125"/>
                </a:lnTo>
                <a:lnTo>
                  <a:pt x="181" y="108"/>
                </a:lnTo>
                <a:lnTo>
                  <a:pt x="98" y="71"/>
                </a:lnTo>
                <a:lnTo>
                  <a:pt x="54" y="42"/>
                </a:lnTo>
                <a:lnTo>
                  <a:pt x="0" y="0"/>
                </a:lnTo>
                <a:lnTo>
                  <a:pt x="0" y="215"/>
                </a:lnTo>
                <a:lnTo>
                  <a:pt x="423" y="209"/>
                </a:lnTo>
                <a:lnTo>
                  <a:pt x="423" y="204"/>
                </a:lnTo>
              </a:path>
            </a:pathLst>
          </a:custGeom>
          <a:solidFill>
            <a:srgbClr val="EAEC5E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Freeform 3"/>
          <p:cNvSpPr>
            <a:spLocks/>
          </p:cNvSpPr>
          <p:nvPr/>
        </p:nvSpPr>
        <p:spPr bwMode="auto">
          <a:xfrm>
            <a:off x="1416050" y="4510088"/>
            <a:ext cx="2351088" cy="1430337"/>
          </a:xfrm>
          <a:custGeom>
            <a:avLst/>
            <a:gdLst>
              <a:gd name="T0" fmla="*/ 2147483647 w 1481"/>
              <a:gd name="T1" fmla="*/ 2147483647 h 901"/>
              <a:gd name="T2" fmla="*/ 2147483647 w 1481"/>
              <a:gd name="T3" fmla="*/ 2147483647 h 901"/>
              <a:gd name="T4" fmla="*/ 2147483647 w 1481"/>
              <a:gd name="T5" fmla="*/ 2147483647 h 901"/>
              <a:gd name="T6" fmla="*/ 2147483647 w 1481"/>
              <a:gd name="T7" fmla="*/ 2147483647 h 901"/>
              <a:gd name="T8" fmla="*/ 2147483647 w 1481"/>
              <a:gd name="T9" fmla="*/ 2147483647 h 901"/>
              <a:gd name="T10" fmla="*/ 2147483647 w 1481"/>
              <a:gd name="T11" fmla="*/ 2147483647 h 901"/>
              <a:gd name="T12" fmla="*/ 2147483647 w 1481"/>
              <a:gd name="T13" fmla="*/ 2147483647 h 901"/>
              <a:gd name="T14" fmla="*/ 2147483647 w 1481"/>
              <a:gd name="T15" fmla="*/ 2147483647 h 901"/>
              <a:gd name="T16" fmla="*/ 2147483647 w 1481"/>
              <a:gd name="T17" fmla="*/ 2147483647 h 901"/>
              <a:gd name="T18" fmla="*/ 2147483647 w 1481"/>
              <a:gd name="T19" fmla="*/ 2147483647 h 901"/>
              <a:gd name="T20" fmla="*/ 2147483647 w 1481"/>
              <a:gd name="T21" fmla="*/ 2147483647 h 901"/>
              <a:gd name="T22" fmla="*/ 2147483647 w 1481"/>
              <a:gd name="T23" fmla="*/ 2147483647 h 901"/>
              <a:gd name="T24" fmla="*/ 2147483647 w 1481"/>
              <a:gd name="T25" fmla="*/ 2147483647 h 901"/>
              <a:gd name="T26" fmla="*/ 2147483647 w 1481"/>
              <a:gd name="T27" fmla="*/ 2147483647 h 901"/>
              <a:gd name="T28" fmla="*/ 2147483647 w 1481"/>
              <a:gd name="T29" fmla="*/ 2147483647 h 901"/>
              <a:gd name="T30" fmla="*/ 0 w 1481"/>
              <a:gd name="T31" fmla="*/ 0 h 90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481" h="901">
                <a:moveTo>
                  <a:pt x="1480" y="900"/>
                </a:moveTo>
                <a:lnTo>
                  <a:pt x="1325" y="891"/>
                </a:lnTo>
                <a:lnTo>
                  <a:pt x="1246" y="879"/>
                </a:lnTo>
                <a:lnTo>
                  <a:pt x="1169" y="866"/>
                </a:lnTo>
                <a:lnTo>
                  <a:pt x="1090" y="844"/>
                </a:lnTo>
                <a:lnTo>
                  <a:pt x="1013" y="816"/>
                </a:lnTo>
                <a:lnTo>
                  <a:pt x="935" y="779"/>
                </a:lnTo>
                <a:lnTo>
                  <a:pt x="779" y="676"/>
                </a:lnTo>
                <a:lnTo>
                  <a:pt x="624" y="528"/>
                </a:lnTo>
                <a:lnTo>
                  <a:pt x="466" y="351"/>
                </a:lnTo>
                <a:lnTo>
                  <a:pt x="389" y="261"/>
                </a:lnTo>
                <a:lnTo>
                  <a:pt x="311" y="178"/>
                </a:lnTo>
                <a:lnTo>
                  <a:pt x="234" y="105"/>
                </a:lnTo>
                <a:lnTo>
                  <a:pt x="155" y="48"/>
                </a:lnTo>
                <a:lnTo>
                  <a:pt x="76" y="11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Freeform 4"/>
          <p:cNvSpPr>
            <a:spLocks/>
          </p:cNvSpPr>
          <p:nvPr/>
        </p:nvSpPr>
        <p:spPr bwMode="auto">
          <a:xfrm>
            <a:off x="793750" y="4510088"/>
            <a:ext cx="623888" cy="1430337"/>
          </a:xfrm>
          <a:custGeom>
            <a:avLst/>
            <a:gdLst>
              <a:gd name="T0" fmla="*/ 0 w 393"/>
              <a:gd name="T1" fmla="*/ 2147483647 h 901"/>
              <a:gd name="T2" fmla="*/ 2147483647 w 393"/>
              <a:gd name="T3" fmla="*/ 2147483647 h 901"/>
              <a:gd name="T4" fmla="*/ 2147483647 w 393"/>
              <a:gd name="T5" fmla="*/ 2147483647 h 901"/>
              <a:gd name="T6" fmla="*/ 2147483647 w 393"/>
              <a:gd name="T7" fmla="*/ 2147483647 h 901"/>
              <a:gd name="T8" fmla="*/ 2147483647 w 393"/>
              <a:gd name="T9" fmla="*/ 2147483647 h 901"/>
              <a:gd name="T10" fmla="*/ 2147483647 w 393"/>
              <a:gd name="T11" fmla="*/ 2147483647 h 901"/>
              <a:gd name="T12" fmla="*/ 2147483647 w 393"/>
              <a:gd name="T13" fmla="*/ 2147483647 h 901"/>
              <a:gd name="T14" fmla="*/ 2147483647 w 393"/>
              <a:gd name="T15" fmla="*/ 2147483647 h 901"/>
              <a:gd name="T16" fmla="*/ 2147483647 w 393"/>
              <a:gd name="T17" fmla="*/ 2147483647 h 901"/>
              <a:gd name="T18" fmla="*/ 2147483647 w 393"/>
              <a:gd name="T19" fmla="*/ 2147483647 h 901"/>
              <a:gd name="T20" fmla="*/ 2147483647 w 393"/>
              <a:gd name="T21" fmla="*/ 2147483647 h 901"/>
              <a:gd name="T22" fmla="*/ 2147483647 w 393"/>
              <a:gd name="T23" fmla="*/ 2147483647 h 901"/>
              <a:gd name="T24" fmla="*/ 2147483647 w 393"/>
              <a:gd name="T25" fmla="*/ 2147483647 h 901"/>
              <a:gd name="T26" fmla="*/ 2147483647 w 393"/>
              <a:gd name="T27" fmla="*/ 2147483647 h 901"/>
              <a:gd name="T28" fmla="*/ 2147483647 w 393"/>
              <a:gd name="T29" fmla="*/ 2147483647 h 901"/>
              <a:gd name="T30" fmla="*/ 2147483647 w 393"/>
              <a:gd name="T31" fmla="*/ 0 h 90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93" h="901">
                <a:moveTo>
                  <a:pt x="0" y="900"/>
                </a:moveTo>
                <a:lnTo>
                  <a:pt x="42" y="891"/>
                </a:lnTo>
                <a:lnTo>
                  <a:pt x="61" y="879"/>
                </a:lnTo>
                <a:lnTo>
                  <a:pt x="82" y="866"/>
                </a:lnTo>
                <a:lnTo>
                  <a:pt x="104" y="844"/>
                </a:lnTo>
                <a:lnTo>
                  <a:pt x="123" y="816"/>
                </a:lnTo>
                <a:lnTo>
                  <a:pt x="144" y="779"/>
                </a:lnTo>
                <a:lnTo>
                  <a:pt x="186" y="676"/>
                </a:lnTo>
                <a:lnTo>
                  <a:pt x="227" y="528"/>
                </a:lnTo>
                <a:lnTo>
                  <a:pt x="267" y="351"/>
                </a:lnTo>
                <a:lnTo>
                  <a:pt x="288" y="261"/>
                </a:lnTo>
                <a:lnTo>
                  <a:pt x="309" y="178"/>
                </a:lnTo>
                <a:lnTo>
                  <a:pt x="330" y="105"/>
                </a:lnTo>
                <a:lnTo>
                  <a:pt x="349" y="48"/>
                </a:lnTo>
                <a:lnTo>
                  <a:pt x="371" y="11"/>
                </a:lnTo>
                <a:lnTo>
                  <a:pt x="392" y="0"/>
                </a:lnTo>
              </a:path>
            </a:pathLst>
          </a:custGeom>
          <a:noFill/>
          <a:ln w="50800" cap="rnd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6" name="Freeform 5"/>
          <p:cNvSpPr>
            <a:spLocks/>
          </p:cNvSpPr>
          <p:nvPr/>
        </p:nvSpPr>
        <p:spPr bwMode="auto">
          <a:xfrm>
            <a:off x="793750" y="4408488"/>
            <a:ext cx="2973388" cy="1531937"/>
          </a:xfrm>
          <a:custGeom>
            <a:avLst/>
            <a:gdLst>
              <a:gd name="T0" fmla="*/ 0 w 1873"/>
              <a:gd name="T1" fmla="*/ 0 h 965"/>
              <a:gd name="T2" fmla="*/ 0 w 1873"/>
              <a:gd name="T3" fmla="*/ 2147483647 h 965"/>
              <a:gd name="T4" fmla="*/ 2147483647 w 1873"/>
              <a:gd name="T5" fmla="*/ 2147483647 h 96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73" h="965">
                <a:moveTo>
                  <a:pt x="0" y="0"/>
                </a:moveTo>
                <a:lnTo>
                  <a:pt x="0" y="964"/>
                </a:lnTo>
                <a:lnTo>
                  <a:pt x="1872" y="964"/>
                </a:lnTo>
              </a:path>
            </a:pathLst>
          </a:custGeom>
          <a:noFill/>
          <a:ln w="25400" cap="rnd" cmpd="sng">
            <a:solidFill>
              <a:srgbClr val="CDCDC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7" name="Line 6"/>
          <p:cNvSpPr>
            <a:spLocks noChangeShapeType="1"/>
          </p:cNvSpPr>
          <p:nvPr/>
        </p:nvSpPr>
        <p:spPr bwMode="auto">
          <a:xfrm>
            <a:off x="769938" y="4408488"/>
            <a:ext cx="11112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Line 7"/>
          <p:cNvSpPr>
            <a:spLocks noChangeShapeType="1"/>
          </p:cNvSpPr>
          <p:nvPr/>
        </p:nvSpPr>
        <p:spPr bwMode="auto">
          <a:xfrm>
            <a:off x="769938" y="4560888"/>
            <a:ext cx="11112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Line 8"/>
          <p:cNvSpPr>
            <a:spLocks noChangeShapeType="1"/>
          </p:cNvSpPr>
          <p:nvPr/>
        </p:nvSpPr>
        <p:spPr bwMode="auto">
          <a:xfrm>
            <a:off x="769938" y="4713288"/>
            <a:ext cx="11112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Line 9"/>
          <p:cNvSpPr>
            <a:spLocks noChangeShapeType="1"/>
          </p:cNvSpPr>
          <p:nvPr/>
        </p:nvSpPr>
        <p:spPr bwMode="auto">
          <a:xfrm>
            <a:off x="769938" y="4865688"/>
            <a:ext cx="11112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Line 10"/>
          <p:cNvSpPr>
            <a:spLocks noChangeShapeType="1"/>
          </p:cNvSpPr>
          <p:nvPr/>
        </p:nvSpPr>
        <p:spPr bwMode="auto">
          <a:xfrm>
            <a:off x="769938" y="5021263"/>
            <a:ext cx="11112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Line 11"/>
          <p:cNvSpPr>
            <a:spLocks noChangeShapeType="1"/>
          </p:cNvSpPr>
          <p:nvPr/>
        </p:nvSpPr>
        <p:spPr bwMode="auto">
          <a:xfrm>
            <a:off x="769938" y="5173663"/>
            <a:ext cx="11112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Line 12"/>
          <p:cNvSpPr>
            <a:spLocks noChangeShapeType="1"/>
          </p:cNvSpPr>
          <p:nvPr/>
        </p:nvSpPr>
        <p:spPr bwMode="auto">
          <a:xfrm>
            <a:off x="769938" y="5326063"/>
            <a:ext cx="11112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4" name="Line 13"/>
          <p:cNvSpPr>
            <a:spLocks noChangeShapeType="1"/>
          </p:cNvSpPr>
          <p:nvPr/>
        </p:nvSpPr>
        <p:spPr bwMode="auto">
          <a:xfrm>
            <a:off x="769938" y="5481638"/>
            <a:ext cx="11112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Line 14"/>
          <p:cNvSpPr>
            <a:spLocks noChangeShapeType="1"/>
          </p:cNvSpPr>
          <p:nvPr/>
        </p:nvSpPr>
        <p:spPr bwMode="auto">
          <a:xfrm>
            <a:off x="769938" y="5634038"/>
            <a:ext cx="11112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6" name="Line 15"/>
          <p:cNvSpPr>
            <a:spLocks noChangeShapeType="1"/>
          </p:cNvSpPr>
          <p:nvPr/>
        </p:nvSpPr>
        <p:spPr bwMode="auto">
          <a:xfrm>
            <a:off x="769938" y="5786438"/>
            <a:ext cx="11112" cy="0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Line 16"/>
          <p:cNvSpPr>
            <a:spLocks noChangeShapeType="1"/>
          </p:cNvSpPr>
          <p:nvPr/>
        </p:nvSpPr>
        <p:spPr bwMode="auto">
          <a:xfrm>
            <a:off x="3765550" y="5938838"/>
            <a:ext cx="0" cy="22225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8" name="Line 17"/>
          <p:cNvSpPr>
            <a:spLocks noChangeShapeType="1"/>
          </p:cNvSpPr>
          <p:nvPr/>
        </p:nvSpPr>
        <p:spPr bwMode="auto">
          <a:xfrm>
            <a:off x="3470275" y="5938838"/>
            <a:ext cx="0" cy="22225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Line 18"/>
          <p:cNvSpPr>
            <a:spLocks noChangeShapeType="1"/>
          </p:cNvSpPr>
          <p:nvPr/>
        </p:nvSpPr>
        <p:spPr bwMode="auto">
          <a:xfrm>
            <a:off x="3171825" y="5938838"/>
            <a:ext cx="0" cy="22225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Line 19"/>
          <p:cNvSpPr>
            <a:spLocks noChangeShapeType="1"/>
          </p:cNvSpPr>
          <p:nvPr/>
        </p:nvSpPr>
        <p:spPr bwMode="auto">
          <a:xfrm>
            <a:off x="2874963" y="5938838"/>
            <a:ext cx="0" cy="22225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Line 20"/>
          <p:cNvSpPr>
            <a:spLocks noChangeShapeType="1"/>
          </p:cNvSpPr>
          <p:nvPr/>
        </p:nvSpPr>
        <p:spPr bwMode="auto">
          <a:xfrm>
            <a:off x="2576513" y="5938838"/>
            <a:ext cx="0" cy="22225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2" name="Line 21"/>
          <p:cNvSpPr>
            <a:spLocks noChangeShapeType="1"/>
          </p:cNvSpPr>
          <p:nvPr/>
        </p:nvSpPr>
        <p:spPr bwMode="auto">
          <a:xfrm>
            <a:off x="2281238" y="5938838"/>
            <a:ext cx="0" cy="22225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Line 22"/>
          <p:cNvSpPr>
            <a:spLocks noChangeShapeType="1"/>
          </p:cNvSpPr>
          <p:nvPr/>
        </p:nvSpPr>
        <p:spPr bwMode="auto">
          <a:xfrm>
            <a:off x="1982788" y="5938838"/>
            <a:ext cx="0" cy="22225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4" name="Line 23"/>
          <p:cNvSpPr>
            <a:spLocks noChangeShapeType="1"/>
          </p:cNvSpPr>
          <p:nvPr/>
        </p:nvSpPr>
        <p:spPr bwMode="auto">
          <a:xfrm>
            <a:off x="1687513" y="5938838"/>
            <a:ext cx="0" cy="22225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Line 24"/>
          <p:cNvSpPr>
            <a:spLocks noChangeShapeType="1"/>
          </p:cNvSpPr>
          <p:nvPr/>
        </p:nvSpPr>
        <p:spPr bwMode="auto">
          <a:xfrm>
            <a:off x="1387475" y="5938838"/>
            <a:ext cx="0" cy="22225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6" name="Line 25"/>
          <p:cNvSpPr>
            <a:spLocks noChangeShapeType="1"/>
          </p:cNvSpPr>
          <p:nvPr/>
        </p:nvSpPr>
        <p:spPr bwMode="auto">
          <a:xfrm>
            <a:off x="1092200" y="5938838"/>
            <a:ext cx="0" cy="22225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Rectangle 26"/>
          <p:cNvSpPr>
            <a:spLocks noChangeArrowheads="1"/>
          </p:cNvSpPr>
          <p:nvPr/>
        </p:nvSpPr>
        <p:spPr bwMode="auto">
          <a:xfrm rot="-5400000">
            <a:off x="360363" y="5127625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707" name="Rectangle 27"/>
          <p:cNvSpPr>
            <a:spLocks noChangeArrowheads="1"/>
          </p:cNvSpPr>
          <p:nvPr/>
        </p:nvSpPr>
        <p:spPr bwMode="auto">
          <a:xfrm>
            <a:off x="3443288" y="5918200"/>
            <a:ext cx="419100" cy="55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</a:t>
            </a:r>
          </a:p>
        </p:txBody>
      </p:sp>
      <p:sp>
        <p:nvSpPr>
          <p:cNvPr id="71708" name="Rectangle 28"/>
          <p:cNvSpPr>
            <a:spLocks noChangeArrowheads="1"/>
          </p:cNvSpPr>
          <p:nvPr/>
        </p:nvSpPr>
        <p:spPr bwMode="auto">
          <a:xfrm>
            <a:off x="623888" y="5983288"/>
            <a:ext cx="354012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</a:t>
            </a:r>
          </a:p>
        </p:txBody>
      </p:sp>
      <p:sp>
        <p:nvSpPr>
          <p:cNvPr id="71709" name="Rectangle 29"/>
          <p:cNvSpPr>
            <a:spLocks noChangeArrowheads="1"/>
          </p:cNvSpPr>
          <p:nvPr/>
        </p:nvSpPr>
        <p:spPr bwMode="auto">
          <a:xfrm>
            <a:off x="2312988" y="5983288"/>
            <a:ext cx="7826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3.89</a:t>
            </a:r>
          </a:p>
        </p:txBody>
      </p:sp>
      <p:sp>
        <p:nvSpPr>
          <p:cNvPr id="71712" name="Rectangle 32"/>
          <p:cNvSpPr>
            <a:spLocks noChangeArrowheads="1"/>
          </p:cNvSpPr>
          <p:nvPr/>
        </p:nvSpPr>
        <p:spPr bwMode="auto">
          <a:xfrm>
            <a:off x="4724400" y="1828800"/>
            <a:ext cx="3810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defRPr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Test Statistic: </a:t>
            </a:r>
          </a:p>
          <a:p>
            <a:pPr>
              <a:spcBef>
                <a:spcPct val="430000"/>
              </a:spcBef>
              <a:defRPr/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Decision:</a:t>
            </a:r>
          </a:p>
          <a:p>
            <a:pPr>
              <a:spcBef>
                <a:spcPct val="20000"/>
              </a:spcBef>
              <a:defRPr/>
            </a:pPr>
            <a:endParaRPr 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Conclusion:</a:t>
            </a:r>
          </a:p>
          <a:p>
            <a:pPr latinLnBrk="1">
              <a:spcBef>
                <a:spcPct val="20000"/>
              </a:spcBef>
              <a:defRPr/>
            </a:pPr>
            <a:endParaRPr lang="en-US" sz="2800" b="1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7922" name="Rectangle 33"/>
          <p:cNvSpPr>
            <a:spLocks noChangeArrowheads="1"/>
          </p:cNvSpPr>
          <p:nvPr/>
        </p:nvSpPr>
        <p:spPr bwMode="auto">
          <a:xfrm>
            <a:off x="4725988" y="4497388"/>
            <a:ext cx="41878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Arial" pitchFamily="34" charset="0"/>
              </a:rPr>
              <a:t>Reject at </a:t>
            </a:r>
            <a:r>
              <a:rPr lang="en-US" altLang="en-US" sz="2800" b="1" dirty="0">
                <a:solidFill>
                  <a:srgbClr val="000000"/>
                </a:solidFill>
                <a:latin typeface="Symbol" pitchFamily="18" charset="2"/>
              </a:rPr>
              <a:t></a:t>
            </a:r>
            <a:r>
              <a:rPr lang="en-US" altLang="en-US" sz="2800" b="1" dirty="0">
                <a:solidFill>
                  <a:srgbClr val="000000"/>
                </a:solidFill>
                <a:latin typeface="Arial" pitchFamily="34" charset="0"/>
              </a:rPr>
              <a:t> = </a:t>
            </a: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0.05</a:t>
            </a:r>
            <a:endParaRPr lang="en-US" altLang="en-US" sz="28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7923" name="Rectangle 34"/>
          <p:cNvSpPr>
            <a:spLocks noChangeArrowheads="1"/>
          </p:cNvSpPr>
          <p:nvPr/>
        </p:nvSpPr>
        <p:spPr bwMode="auto">
          <a:xfrm>
            <a:off x="4725988" y="5564188"/>
            <a:ext cx="43402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Arial" pitchFamily="34" charset="0"/>
              </a:rPr>
              <a:t>There Is Evidence Pop. Means Are Different</a:t>
            </a:r>
          </a:p>
        </p:txBody>
      </p:sp>
      <p:sp>
        <p:nvSpPr>
          <p:cNvPr id="71715" name="Rectangle 35"/>
          <p:cNvSpPr>
            <a:spLocks noChangeArrowheads="1"/>
          </p:cNvSpPr>
          <p:nvPr/>
        </p:nvSpPr>
        <p:spPr bwMode="auto">
          <a:xfrm>
            <a:off x="2862263" y="4772025"/>
            <a:ext cx="132715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</a:t>
            </a:r>
            <a:r>
              <a: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= .05</a:t>
            </a:r>
          </a:p>
        </p:txBody>
      </p:sp>
      <p:sp>
        <p:nvSpPr>
          <p:cNvPr id="37925" name="Line 36"/>
          <p:cNvSpPr>
            <a:spLocks noChangeShapeType="1"/>
          </p:cNvSpPr>
          <p:nvPr/>
        </p:nvSpPr>
        <p:spPr bwMode="auto">
          <a:xfrm flipH="1">
            <a:off x="2889250" y="5187950"/>
            <a:ext cx="165100" cy="6731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6" name="Line 37"/>
          <p:cNvSpPr>
            <a:spLocks noChangeShapeType="1"/>
          </p:cNvSpPr>
          <p:nvPr/>
        </p:nvSpPr>
        <p:spPr bwMode="auto">
          <a:xfrm>
            <a:off x="5146675" y="2973388"/>
            <a:ext cx="935038" cy="0"/>
          </a:xfrm>
          <a:prstGeom prst="line">
            <a:avLst/>
          </a:prstGeom>
          <a:noFill/>
          <a:ln w="12700">
            <a:solidFill>
              <a:srgbClr val="C00000">
                <a:alpha val="45097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7" name="Line 38"/>
          <p:cNvSpPr>
            <a:spLocks noChangeShapeType="1"/>
          </p:cNvSpPr>
          <p:nvPr/>
        </p:nvSpPr>
        <p:spPr bwMode="auto">
          <a:xfrm>
            <a:off x="6508750" y="2973388"/>
            <a:ext cx="1285875" cy="0"/>
          </a:xfrm>
          <a:prstGeom prst="lin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Rectangle 39"/>
          <p:cNvSpPr>
            <a:spLocks noChangeArrowheads="1"/>
          </p:cNvSpPr>
          <p:nvPr/>
        </p:nvSpPr>
        <p:spPr bwMode="auto">
          <a:xfrm>
            <a:off x="4406900" y="2690813"/>
            <a:ext cx="41116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900" i="1">
                <a:solidFill>
                  <a:srgbClr val="000000"/>
                </a:solidFill>
                <a:latin typeface="Arial" pitchFamily="34" charset="0"/>
              </a:rPr>
              <a:t>F</a:t>
            </a:r>
          </a:p>
        </p:txBody>
      </p:sp>
      <p:sp>
        <p:nvSpPr>
          <p:cNvPr id="37929" name="Rectangle 40"/>
          <p:cNvSpPr>
            <a:spLocks noChangeArrowheads="1"/>
          </p:cNvSpPr>
          <p:nvPr/>
        </p:nvSpPr>
        <p:spPr bwMode="auto">
          <a:xfrm>
            <a:off x="5129213" y="2409825"/>
            <a:ext cx="1064075" cy="53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900" i="1" dirty="0" err="1" smtClean="0">
                <a:solidFill>
                  <a:srgbClr val="000000"/>
                </a:solidFill>
                <a:latin typeface="Arial" pitchFamily="34" charset="0"/>
              </a:rPr>
              <a:t>MSTr</a:t>
            </a:r>
            <a:endParaRPr lang="en-US" altLang="en-US" sz="2900" i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7930" name="Rectangle 41"/>
          <p:cNvSpPr>
            <a:spLocks noChangeArrowheads="1"/>
          </p:cNvSpPr>
          <p:nvPr/>
        </p:nvSpPr>
        <p:spPr bwMode="auto">
          <a:xfrm>
            <a:off x="5038725" y="2965450"/>
            <a:ext cx="9890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900" i="1">
                <a:solidFill>
                  <a:srgbClr val="000000"/>
                </a:solidFill>
                <a:latin typeface="Arial" pitchFamily="34" charset="0"/>
              </a:rPr>
              <a:t>MSE</a:t>
            </a:r>
          </a:p>
        </p:txBody>
      </p:sp>
      <p:sp>
        <p:nvSpPr>
          <p:cNvPr id="71722" name="Rectangle 42"/>
          <p:cNvSpPr>
            <a:spLocks noChangeArrowheads="1"/>
          </p:cNvSpPr>
          <p:nvPr/>
        </p:nvSpPr>
        <p:spPr bwMode="auto">
          <a:xfrm>
            <a:off x="4741863" y="2690813"/>
            <a:ext cx="3857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900" b="1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</a:t>
            </a:r>
          </a:p>
        </p:txBody>
      </p:sp>
      <p:sp>
        <p:nvSpPr>
          <p:cNvPr id="71723" name="Rectangle 43"/>
          <p:cNvSpPr>
            <a:spLocks noChangeArrowheads="1"/>
          </p:cNvSpPr>
          <p:nvPr/>
        </p:nvSpPr>
        <p:spPr bwMode="auto">
          <a:xfrm>
            <a:off x="6105525" y="2690813"/>
            <a:ext cx="38576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900" b="1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</a:t>
            </a:r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7818438" y="2690813"/>
            <a:ext cx="3857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900" b="1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</a:t>
            </a:r>
          </a:p>
        </p:txBody>
      </p:sp>
      <p:sp>
        <p:nvSpPr>
          <p:cNvPr id="37934" name="Rectangle 45"/>
          <p:cNvSpPr>
            <a:spLocks noChangeArrowheads="1"/>
          </p:cNvSpPr>
          <p:nvPr/>
        </p:nvSpPr>
        <p:spPr bwMode="auto">
          <a:xfrm>
            <a:off x="6411913" y="2409825"/>
            <a:ext cx="59690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900">
                <a:solidFill>
                  <a:srgbClr val="000000"/>
                </a:solidFill>
                <a:latin typeface="Arial" pitchFamily="34" charset="0"/>
              </a:rPr>
              <a:t>23</a:t>
            </a:r>
          </a:p>
        </p:txBody>
      </p:sp>
      <p:sp>
        <p:nvSpPr>
          <p:cNvPr id="37935" name="Rectangle 46"/>
          <p:cNvSpPr>
            <a:spLocks noChangeArrowheads="1"/>
          </p:cNvSpPr>
          <p:nvPr/>
        </p:nvSpPr>
        <p:spPr bwMode="auto">
          <a:xfrm>
            <a:off x="6891338" y="2409825"/>
            <a:ext cx="10096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900">
                <a:solidFill>
                  <a:srgbClr val="000000"/>
                </a:solidFill>
                <a:latin typeface="Arial" pitchFamily="34" charset="0"/>
              </a:rPr>
              <a:t>5820</a:t>
            </a:r>
          </a:p>
        </p:txBody>
      </p:sp>
      <p:sp>
        <p:nvSpPr>
          <p:cNvPr id="37936" name="Rectangle 47"/>
          <p:cNvSpPr>
            <a:spLocks noChangeArrowheads="1"/>
          </p:cNvSpPr>
          <p:nvPr/>
        </p:nvSpPr>
        <p:spPr bwMode="auto">
          <a:xfrm>
            <a:off x="6711950" y="2965450"/>
            <a:ext cx="9890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900" dirty="0">
                <a:solidFill>
                  <a:srgbClr val="000000"/>
                </a:solidFill>
                <a:latin typeface="Arial" pitchFamily="34" charset="0"/>
              </a:rPr>
              <a:t>9211</a:t>
            </a:r>
          </a:p>
        </p:txBody>
      </p:sp>
      <p:sp>
        <p:nvSpPr>
          <p:cNvPr id="37937" name="Rectangle 48"/>
          <p:cNvSpPr>
            <a:spLocks noChangeArrowheads="1"/>
          </p:cNvSpPr>
          <p:nvPr/>
        </p:nvSpPr>
        <p:spPr bwMode="auto">
          <a:xfrm>
            <a:off x="8113713" y="2690813"/>
            <a:ext cx="59690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900">
                <a:solidFill>
                  <a:srgbClr val="000000"/>
                </a:solidFill>
                <a:latin typeface="Arial" pitchFamily="34" charset="0"/>
              </a:rPr>
              <a:t>25</a:t>
            </a:r>
          </a:p>
        </p:txBody>
      </p:sp>
      <p:sp>
        <p:nvSpPr>
          <p:cNvPr id="37938" name="Rectangle 49"/>
          <p:cNvSpPr>
            <a:spLocks noChangeArrowheads="1"/>
          </p:cNvSpPr>
          <p:nvPr/>
        </p:nvSpPr>
        <p:spPr bwMode="auto">
          <a:xfrm>
            <a:off x="8593138" y="2690813"/>
            <a:ext cx="388937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900" dirty="0">
                <a:solidFill>
                  <a:srgbClr val="000000"/>
                </a:solidFill>
                <a:latin typeface="Arial" pitchFamily="34" charset="0"/>
              </a:rPr>
              <a:t>6</a:t>
            </a:r>
          </a:p>
        </p:txBody>
      </p:sp>
      <p:sp>
        <p:nvSpPr>
          <p:cNvPr id="71730" name="Rectangle 50"/>
          <p:cNvSpPr>
            <a:spLocks noChangeArrowheads="1"/>
          </p:cNvSpPr>
          <p:nvPr/>
        </p:nvSpPr>
        <p:spPr bwMode="auto">
          <a:xfrm>
            <a:off x="6805613" y="2409825"/>
            <a:ext cx="2857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900" b="1" dirty="0">
                <a:solidFill>
                  <a:srgbClr val="000000"/>
                </a:solidFill>
                <a:latin typeface="Arial" charset="0"/>
              </a:rPr>
              <a:t>.</a:t>
            </a:r>
          </a:p>
        </p:txBody>
      </p:sp>
      <p:sp>
        <p:nvSpPr>
          <p:cNvPr id="71731" name="Rectangle 51"/>
          <p:cNvSpPr>
            <a:spLocks noChangeArrowheads="1"/>
          </p:cNvSpPr>
          <p:nvPr/>
        </p:nvSpPr>
        <p:spPr bwMode="auto">
          <a:xfrm>
            <a:off x="6626225" y="2965450"/>
            <a:ext cx="2857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900" b="1" dirty="0">
                <a:solidFill>
                  <a:srgbClr val="000000"/>
                </a:solidFill>
                <a:latin typeface="Arial" charset="0"/>
              </a:rPr>
              <a:t>.</a:t>
            </a:r>
          </a:p>
        </p:txBody>
      </p:sp>
      <p:sp>
        <p:nvSpPr>
          <p:cNvPr id="71732" name="Rectangle 52"/>
          <p:cNvSpPr>
            <a:spLocks noChangeArrowheads="1"/>
          </p:cNvSpPr>
          <p:nvPr/>
        </p:nvSpPr>
        <p:spPr bwMode="auto">
          <a:xfrm>
            <a:off x="8507413" y="2690813"/>
            <a:ext cx="2857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900" b="1" dirty="0">
                <a:solidFill>
                  <a:srgbClr val="000000"/>
                </a:solidFill>
                <a:latin typeface="Arial" charset="0"/>
              </a:rPr>
              <a:t>.</a:t>
            </a:r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696200" cy="1295400"/>
          </a:xfrm>
          <a:ln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C00000"/>
                </a:solidFill>
              </a:rPr>
              <a:t>Study Designs and Analysis Approaches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752600"/>
            <a:ext cx="4572000" cy="4724400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altLang="en-US" sz="2400" smtClean="0"/>
              <a:t>Simple Random Sample from a population with known </a:t>
            </a:r>
            <a:r>
              <a:rPr lang="en-US" altLang="en-US" sz="2400" smtClean="0">
                <a:latin typeface="Symbol" panose="05050102010706020507" pitchFamily="18" charset="2"/>
              </a:rPr>
              <a:t>s</a:t>
            </a:r>
            <a:r>
              <a:rPr lang="en-US" altLang="en-US" sz="2400" smtClean="0"/>
              <a:t> - continuous response.</a:t>
            </a:r>
          </a:p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altLang="en-US" sz="2400" smtClean="0"/>
              <a:t>Simple Random Sample from a population with unknown </a:t>
            </a:r>
            <a:r>
              <a:rPr lang="en-US" altLang="en-US" sz="2400" smtClean="0">
                <a:latin typeface="Symbol" panose="05050102010706020507" pitchFamily="18" charset="2"/>
              </a:rPr>
              <a:t>s</a:t>
            </a:r>
            <a:r>
              <a:rPr lang="en-US" altLang="en-US" sz="2400" smtClean="0"/>
              <a:t> - continuous response.</a:t>
            </a:r>
          </a:p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altLang="en-US" sz="2400" smtClean="0"/>
              <a:t>Simple RandomSamples from 2 popns with known </a:t>
            </a:r>
            <a:r>
              <a:rPr lang="en-US" altLang="en-US" sz="2400" smtClean="0">
                <a:latin typeface="Symbol" panose="05050102010706020507" pitchFamily="18" charset="2"/>
              </a:rPr>
              <a:t>s</a:t>
            </a:r>
            <a:r>
              <a:rPr lang="en-US" altLang="en-US" sz="2400" smtClean="0"/>
              <a:t>.</a:t>
            </a:r>
          </a:p>
          <a:p>
            <a:pPr marL="457200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altLang="en-US" sz="2400" smtClean="0"/>
              <a:t>Simple Random Samples from 2 popns with unknown </a:t>
            </a:r>
            <a:r>
              <a:rPr lang="en-US" altLang="en-US" sz="2400" smtClean="0">
                <a:latin typeface="Symbol" panose="05050102010706020507" pitchFamily="18" charset="2"/>
              </a:rPr>
              <a:t>s</a:t>
            </a:r>
            <a:r>
              <a:rPr lang="en-US" altLang="en-US" sz="2400" smtClean="0"/>
              <a:t>.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410200" y="1905000"/>
            <a:ext cx="3498850" cy="3884613"/>
          </a:xfrm>
        </p:spPr>
        <p:txBody>
          <a:bodyPr/>
          <a:lstStyle/>
          <a:p>
            <a:pPr marL="533400" indent="-533400" eaLnBrk="1" hangingPunct="1">
              <a:lnSpc>
                <a:spcPct val="180000"/>
              </a:lnSpc>
              <a:buFontTx/>
              <a:buNone/>
            </a:pPr>
            <a:r>
              <a:rPr lang="en-US" altLang="en-US" smtClean="0"/>
              <a:t>One sample z-test.</a:t>
            </a:r>
          </a:p>
          <a:p>
            <a:pPr marL="533400" indent="-533400" eaLnBrk="1" hangingPunct="1">
              <a:lnSpc>
                <a:spcPct val="180000"/>
              </a:lnSpc>
              <a:buFontTx/>
              <a:buNone/>
            </a:pPr>
            <a:r>
              <a:rPr lang="en-US" altLang="en-US" smtClean="0"/>
              <a:t>One sample t-test.</a:t>
            </a:r>
          </a:p>
          <a:p>
            <a:pPr marL="533400" indent="-533400" eaLnBrk="1" hangingPunct="1">
              <a:lnSpc>
                <a:spcPct val="180000"/>
              </a:lnSpc>
              <a:buFontTx/>
              <a:buNone/>
            </a:pPr>
            <a:r>
              <a:rPr lang="en-US" altLang="en-US" smtClean="0"/>
              <a:t>Two sample z-test.</a:t>
            </a:r>
          </a:p>
          <a:p>
            <a:pPr marL="533400" indent="-533400" eaLnBrk="1" hangingPunct="1">
              <a:lnSpc>
                <a:spcPct val="180000"/>
              </a:lnSpc>
              <a:buFontTx/>
              <a:buNone/>
            </a:pPr>
            <a:r>
              <a:rPr lang="en-US" altLang="en-US" smtClean="0"/>
              <a:t>Two sample t-test.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4343400" y="2286000"/>
            <a:ext cx="10668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V="1">
            <a:off x="4267200" y="3276600"/>
            <a:ext cx="1143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 flipV="1">
            <a:off x="4267200" y="4114800"/>
            <a:ext cx="11430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 flipV="1">
            <a:off x="4495800" y="5029200"/>
            <a:ext cx="8382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9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838200"/>
            <a:ext cx="80010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The difference between variation within a group and variation between groups may help us determine this. If both are equal it is likely that it is due to chance and not significant.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H</a:t>
            </a:r>
            <a:r>
              <a:rPr lang="en-US" altLang="en-US" baseline="-25000" dirty="0" smtClean="0"/>
              <a:t>0</a:t>
            </a:r>
            <a:r>
              <a:rPr lang="en-US" altLang="en-US" dirty="0" smtClean="0"/>
              <a:t>:  Variability w/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groups = variability b/t groups, </a:t>
            </a:r>
            <a:r>
              <a:rPr lang="en-US" altLang="en-US" dirty="0" smtClean="0">
                <a:solidFill>
                  <a:srgbClr val="00279F"/>
                </a:solidFill>
              </a:rPr>
              <a:t>this means that </a:t>
            </a:r>
            <a:r>
              <a:rPr lang="en-US" altLang="en-US" sz="2800" dirty="0" smtClean="0">
                <a:solidFill>
                  <a:srgbClr val="00279F"/>
                </a:solidFill>
                <a:sym typeface="WP Greek Century"/>
              </a:rPr>
              <a:t>group means are equal</a:t>
            </a:r>
            <a:endParaRPr lang="en-US" altLang="en-US" dirty="0" smtClean="0">
              <a:solidFill>
                <a:srgbClr val="00279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H</a:t>
            </a:r>
            <a:r>
              <a:rPr lang="en-US" altLang="en-US" baseline="-25000" dirty="0" smtClean="0"/>
              <a:t>a</a:t>
            </a:r>
            <a:r>
              <a:rPr lang="en-US" altLang="en-US" dirty="0" smtClean="0"/>
              <a:t>:  Variability w/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groups does not = variability b/t groups, or, </a:t>
            </a:r>
            <a:r>
              <a:rPr lang="en-US" altLang="en-US" dirty="0" err="1" smtClean="0">
                <a:solidFill>
                  <a:srgbClr val="00279F"/>
                </a:solidFill>
              </a:rPr>
              <a:t>atleast</a:t>
            </a:r>
            <a:r>
              <a:rPr lang="en-US" altLang="en-US" dirty="0" smtClean="0">
                <a:solidFill>
                  <a:srgbClr val="00279F"/>
                </a:solidFill>
              </a:rPr>
              <a:t> one group mean not equal to other group.</a:t>
            </a:r>
            <a:endParaRPr lang="en-US" altLang="en-US" sz="2800" baseline="-25000" dirty="0" smtClean="0">
              <a:solidFill>
                <a:srgbClr val="00279F"/>
              </a:solidFill>
              <a:sym typeface="WP Greek Century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C387BD-4D81-40DA-8722-D690F826E432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04800"/>
            <a:ext cx="7772400" cy="16002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C00000"/>
                </a:solidFill>
              </a:rPr>
              <a:t>Analysis of Variance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1905000"/>
            <a:ext cx="8077200" cy="3124200"/>
          </a:xfrm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</a:extLst>
        </p:spPr>
        <p:txBody>
          <a:bodyPr/>
          <a:lstStyle/>
          <a:p>
            <a:pPr algn="l" eaLnBrk="1" hangingPunct="1"/>
            <a:r>
              <a:rPr lang="en-US" altLang="en-US" i="1" smtClean="0">
                <a:solidFill>
                  <a:srgbClr val="000000"/>
                </a:solidFill>
              </a:rPr>
              <a:t>A analysis of variance</a:t>
            </a:r>
            <a:r>
              <a:rPr lang="en-US" altLang="en-US" smtClean="0">
                <a:solidFill>
                  <a:srgbClr val="000000"/>
                </a:solidFill>
              </a:rPr>
              <a:t> is a technique that partitions the total sum of squares of deviations of the observations about their mean into portions associated with independent variables in the </a:t>
            </a:r>
            <a:r>
              <a:rPr lang="en-US" altLang="en-US" u="sng" smtClean="0">
                <a:solidFill>
                  <a:srgbClr val="000000"/>
                </a:solidFill>
              </a:rPr>
              <a:t>experiment</a:t>
            </a:r>
            <a:r>
              <a:rPr lang="en-US" altLang="en-US" smtClean="0">
                <a:solidFill>
                  <a:srgbClr val="000000"/>
                </a:solidFill>
              </a:rPr>
              <a:t> and a portion associated with error</a:t>
            </a:r>
          </a:p>
        </p:txBody>
      </p:sp>
      <p:sp>
        <p:nvSpPr>
          <p:cNvPr id="6" name="Rectangle 7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01ABA1-B2F8-4E15-A5A2-C70FE459322C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3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57200"/>
            <a:ext cx="7772400" cy="16002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C00000"/>
                </a:solidFill>
              </a:rPr>
              <a:t>Analysis of Variance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2362200"/>
            <a:ext cx="6975475" cy="2133600"/>
          </a:xfrm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</a:rPr>
              <a:t>A </a:t>
            </a:r>
            <a:r>
              <a:rPr lang="en-US" altLang="en-US" i="1" smtClean="0">
                <a:solidFill>
                  <a:srgbClr val="C00000"/>
                </a:solidFill>
              </a:rPr>
              <a:t>factor</a:t>
            </a:r>
            <a:r>
              <a:rPr lang="en-US" altLang="en-US" smtClean="0">
                <a:solidFill>
                  <a:srgbClr val="000000"/>
                </a:solidFill>
              </a:rPr>
              <a:t> refers to a categorical quantity under examination in an experiment as a possible cause of variation in the response variable.</a:t>
            </a:r>
          </a:p>
        </p:txBody>
      </p:sp>
      <p:sp>
        <p:nvSpPr>
          <p:cNvPr id="6" name="Rectangle 7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31522-7941-4382-891A-476B985C1AA5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31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16002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C00000"/>
                </a:solidFill>
              </a:rPr>
              <a:t>Analysis of Variance</a:t>
            </a:r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2438400"/>
            <a:ext cx="7224713" cy="1676400"/>
          </a:xfrm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i="1" dirty="0" smtClean="0">
                <a:solidFill>
                  <a:srgbClr val="C00000"/>
                </a:solidFill>
              </a:rPr>
              <a:t>Levels</a:t>
            </a:r>
            <a:r>
              <a:rPr lang="en-US" altLang="en-US" dirty="0" smtClean="0">
                <a:solidFill>
                  <a:srgbClr val="000000"/>
                </a:solidFill>
              </a:rPr>
              <a:t> refer to the categories, measurements, or strata of a factor of interest in the experiment.</a:t>
            </a:r>
          </a:p>
        </p:txBody>
      </p:sp>
      <p:sp>
        <p:nvSpPr>
          <p:cNvPr id="6" name="Rectangle 7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C9BCF9-B76A-48BA-A8CE-9F774A4AF899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5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algn="l" eaLnBrk="1" hangingPunct="1"/>
            <a:r>
              <a:rPr lang="en-US" altLang="en-US" smtClean="0">
                <a:solidFill>
                  <a:srgbClr val="C00000"/>
                </a:solidFill>
              </a:rPr>
              <a:t>Types of Experimental Designs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0DBA29-E3BE-4434-A1EF-B1F5815A19A1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0244" name="Freeform 2"/>
          <p:cNvSpPr>
            <a:spLocks/>
          </p:cNvSpPr>
          <p:nvPr/>
        </p:nvSpPr>
        <p:spPr bwMode="auto">
          <a:xfrm>
            <a:off x="2133600" y="2773363"/>
            <a:ext cx="2357438" cy="365125"/>
          </a:xfrm>
          <a:custGeom>
            <a:avLst/>
            <a:gdLst>
              <a:gd name="T0" fmla="*/ 0 w 1246"/>
              <a:gd name="T1" fmla="*/ 2147483647 h 230"/>
              <a:gd name="T2" fmla="*/ 0 w 1246"/>
              <a:gd name="T3" fmla="*/ 2147483647 h 230"/>
              <a:gd name="T4" fmla="*/ 2147483647 w 1246"/>
              <a:gd name="T5" fmla="*/ 2147483647 h 230"/>
              <a:gd name="T6" fmla="*/ 2147483647 w 1246"/>
              <a:gd name="T7" fmla="*/ 0 h 2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46" h="230">
                <a:moveTo>
                  <a:pt x="0" y="229"/>
                </a:moveTo>
                <a:lnTo>
                  <a:pt x="0" y="141"/>
                </a:lnTo>
                <a:lnTo>
                  <a:pt x="1245" y="141"/>
                </a:lnTo>
                <a:lnTo>
                  <a:pt x="1245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5" name="Freeform 3"/>
          <p:cNvSpPr>
            <a:spLocks/>
          </p:cNvSpPr>
          <p:nvPr/>
        </p:nvSpPr>
        <p:spPr bwMode="auto">
          <a:xfrm>
            <a:off x="2133600" y="4267200"/>
            <a:ext cx="3175" cy="347663"/>
          </a:xfrm>
          <a:custGeom>
            <a:avLst/>
            <a:gdLst>
              <a:gd name="T0" fmla="*/ 0 w 2"/>
              <a:gd name="T1" fmla="*/ 0 h 219"/>
              <a:gd name="T2" fmla="*/ 2147483647 w 2"/>
              <a:gd name="T3" fmla="*/ 2147483647 h 219"/>
              <a:gd name="T4" fmla="*/ 0 w 2"/>
              <a:gd name="T5" fmla="*/ 2147483647 h 219"/>
              <a:gd name="T6" fmla="*/ 0 w 2"/>
              <a:gd name="T7" fmla="*/ 2147483647 h 21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" h="219">
                <a:moveTo>
                  <a:pt x="0" y="0"/>
                </a:moveTo>
                <a:lnTo>
                  <a:pt x="2" y="219"/>
                </a:lnTo>
                <a:lnTo>
                  <a:pt x="0" y="208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" name="Freeform 5"/>
          <p:cNvSpPr>
            <a:spLocks/>
          </p:cNvSpPr>
          <p:nvPr/>
        </p:nvSpPr>
        <p:spPr bwMode="auto">
          <a:xfrm>
            <a:off x="3486150" y="1974850"/>
            <a:ext cx="2008188" cy="800100"/>
          </a:xfrm>
          <a:custGeom>
            <a:avLst/>
            <a:gdLst>
              <a:gd name="T0" fmla="*/ 0 w 1265"/>
              <a:gd name="T1" fmla="*/ 2147483647 h 504"/>
              <a:gd name="T2" fmla="*/ 2147483647 w 1265"/>
              <a:gd name="T3" fmla="*/ 2147483647 h 504"/>
              <a:gd name="T4" fmla="*/ 2147483647 w 1265"/>
              <a:gd name="T5" fmla="*/ 0 h 504"/>
              <a:gd name="T6" fmla="*/ 0 w 1265"/>
              <a:gd name="T7" fmla="*/ 0 h 504"/>
              <a:gd name="T8" fmla="*/ 0 w 1265"/>
              <a:gd name="T9" fmla="*/ 2147483647 h 5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65" h="504">
                <a:moveTo>
                  <a:pt x="0" y="503"/>
                </a:moveTo>
                <a:lnTo>
                  <a:pt x="1264" y="503"/>
                </a:lnTo>
                <a:lnTo>
                  <a:pt x="1264" y="0"/>
                </a:lnTo>
                <a:lnTo>
                  <a:pt x="0" y="0"/>
                </a:lnTo>
                <a:lnTo>
                  <a:pt x="0" y="503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3429000" y="1981200"/>
            <a:ext cx="209550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itchFamily="34" charset="0"/>
              </a:rPr>
              <a:t>Experimental</a:t>
            </a:r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3875088" y="2330450"/>
            <a:ext cx="13668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itchFamily="34" charset="0"/>
              </a:rPr>
              <a:t>Designs</a:t>
            </a:r>
          </a:p>
        </p:txBody>
      </p:sp>
      <p:sp>
        <p:nvSpPr>
          <p:cNvPr id="10249" name="Freeform 8"/>
          <p:cNvSpPr>
            <a:spLocks/>
          </p:cNvSpPr>
          <p:nvPr/>
        </p:nvSpPr>
        <p:spPr bwMode="auto">
          <a:xfrm>
            <a:off x="1066800" y="4724400"/>
            <a:ext cx="2133600" cy="927100"/>
          </a:xfrm>
          <a:custGeom>
            <a:avLst/>
            <a:gdLst>
              <a:gd name="T0" fmla="*/ 0 w 633"/>
              <a:gd name="T1" fmla="*/ 2147483647 h 632"/>
              <a:gd name="T2" fmla="*/ 2147483647 w 633"/>
              <a:gd name="T3" fmla="*/ 2147483647 h 632"/>
              <a:gd name="T4" fmla="*/ 2147483647 w 633"/>
              <a:gd name="T5" fmla="*/ 0 h 632"/>
              <a:gd name="T6" fmla="*/ 0 w 633"/>
              <a:gd name="T7" fmla="*/ 0 h 632"/>
              <a:gd name="T8" fmla="*/ 0 w 633"/>
              <a:gd name="T9" fmla="*/ 2147483647 h 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33" h="632">
                <a:moveTo>
                  <a:pt x="0" y="631"/>
                </a:moveTo>
                <a:lnTo>
                  <a:pt x="632" y="631"/>
                </a:lnTo>
                <a:lnTo>
                  <a:pt x="63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250" name="Rectangle 9"/>
          <p:cNvSpPr>
            <a:spLocks noChangeArrowheads="1"/>
          </p:cNvSpPr>
          <p:nvPr/>
        </p:nvSpPr>
        <p:spPr bwMode="auto">
          <a:xfrm>
            <a:off x="1371600" y="4800600"/>
            <a:ext cx="15240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itchFamily="34" charset="0"/>
              </a:rPr>
              <a:t>One-Way Anova</a:t>
            </a:r>
          </a:p>
        </p:txBody>
      </p:sp>
      <p:sp>
        <p:nvSpPr>
          <p:cNvPr id="10251" name="Freeform 15"/>
          <p:cNvSpPr>
            <a:spLocks/>
          </p:cNvSpPr>
          <p:nvPr/>
        </p:nvSpPr>
        <p:spPr bwMode="auto">
          <a:xfrm>
            <a:off x="2057400" y="4572000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0 w 96"/>
              <a:gd name="T5" fmla="*/ 0 h 96"/>
              <a:gd name="T6" fmla="*/ 2147483647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" h="96">
                <a:moveTo>
                  <a:pt x="95" y="0"/>
                </a:moveTo>
                <a:lnTo>
                  <a:pt x="48" y="95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solidFill>
            <a:schemeClr val="tx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/>
          <a:lstStyle/>
          <a:p>
            <a:endParaRPr lang="en-US"/>
          </a:p>
        </p:txBody>
      </p:sp>
      <p:sp>
        <p:nvSpPr>
          <p:cNvPr id="10252" name="Freeform 16"/>
          <p:cNvSpPr>
            <a:spLocks/>
          </p:cNvSpPr>
          <p:nvPr/>
        </p:nvSpPr>
        <p:spPr bwMode="auto">
          <a:xfrm>
            <a:off x="4489450" y="2773363"/>
            <a:ext cx="2368550" cy="365125"/>
          </a:xfrm>
          <a:custGeom>
            <a:avLst/>
            <a:gdLst>
              <a:gd name="T0" fmla="*/ 2147483647 w 1342"/>
              <a:gd name="T1" fmla="*/ 2147483647 h 230"/>
              <a:gd name="T2" fmla="*/ 2147483647 w 1342"/>
              <a:gd name="T3" fmla="*/ 2147483647 h 230"/>
              <a:gd name="T4" fmla="*/ 0 w 1342"/>
              <a:gd name="T5" fmla="*/ 2147483647 h 230"/>
              <a:gd name="T6" fmla="*/ 0 w 1342"/>
              <a:gd name="T7" fmla="*/ 0 h 2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42" h="230">
                <a:moveTo>
                  <a:pt x="1341" y="229"/>
                </a:moveTo>
                <a:lnTo>
                  <a:pt x="1341" y="141"/>
                </a:lnTo>
                <a:lnTo>
                  <a:pt x="0" y="141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Freeform 17"/>
          <p:cNvSpPr>
            <a:spLocks/>
          </p:cNvSpPr>
          <p:nvPr/>
        </p:nvSpPr>
        <p:spPr bwMode="auto">
          <a:xfrm>
            <a:off x="6781800" y="3124200"/>
            <a:ext cx="153988" cy="152400"/>
          </a:xfrm>
          <a:custGeom>
            <a:avLst/>
            <a:gdLst>
              <a:gd name="T0" fmla="*/ 2147483647 w 97"/>
              <a:gd name="T1" fmla="*/ 0 h 96"/>
              <a:gd name="T2" fmla="*/ 2147483647 w 97"/>
              <a:gd name="T3" fmla="*/ 2147483647 h 96"/>
              <a:gd name="T4" fmla="*/ 0 w 97"/>
              <a:gd name="T5" fmla="*/ 0 h 96"/>
              <a:gd name="T6" fmla="*/ 2147483647 w 97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7" h="96">
                <a:moveTo>
                  <a:pt x="96" y="0"/>
                </a:moveTo>
                <a:lnTo>
                  <a:pt x="49" y="95"/>
                </a:lnTo>
                <a:lnTo>
                  <a:pt x="0" y="0"/>
                </a:lnTo>
                <a:lnTo>
                  <a:pt x="96" y="0"/>
                </a:lnTo>
              </a:path>
            </a:pathLst>
          </a:custGeom>
          <a:solidFill>
            <a:schemeClr val="tx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/>
          <a:lstStyle/>
          <a:p>
            <a:endParaRPr lang="en-US"/>
          </a:p>
        </p:txBody>
      </p:sp>
      <p:sp>
        <p:nvSpPr>
          <p:cNvPr id="10254" name="Freeform 18"/>
          <p:cNvSpPr>
            <a:spLocks/>
          </p:cNvSpPr>
          <p:nvPr/>
        </p:nvSpPr>
        <p:spPr bwMode="auto">
          <a:xfrm>
            <a:off x="2057400" y="3124200"/>
            <a:ext cx="153988" cy="152400"/>
          </a:xfrm>
          <a:custGeom>
            <a:avLst/>
            <a:gdLst>
              <a:gd name="T0" fmla="*/ 2147483647 w 97"/>
              <a:gd name="T1" fmla="*/ 0 h 96"/>
              <a:gd name="T2" fmla="*/ 2147483647 w 97"/>
              <a:gd name="T3" fmla="*/ 2147483647 h 96"/>
              <a:gd name="T4" fmla="*/ 0 w 97"/>
              <a:gd name="T5" fmla="*/ 0 h 96"/>
              <a:gd name="T6" fmla="*/ 2147483647 w 97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7" h="96">
                <a:moveTo>
                  <a:pt x="96" y="0"/>
                </a:moveTo>
                <a:lnTo>
                  <a:pt x="49" y="95"/>
                </a:lnTo>
                <a:lnTo>
                  <a:pt x="0" y="0"/>
                </a:lnTo>
                <a:lnTo>
                  <a:pt x="96" y="0"/>
                </a:lnTo>
              </a:path>
            </a:pathLst>
          </a:custGeom>
          <a:solidFill>
            <a:schemeClr val="tx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/>
          <a:lstStyle/>
          <a:p>
            <a:endParaRPr lang="en-US"/>
          </a:p>
        </p:txBody>
      </p:sp>
      <p:sp>
        <p:nvSpPr>
          <p:cNvPr id="10255" name="Freeform 23"/>
          <p:cNvSpPr>
            <a:spLocks/>
          </p:cNvSpPr>
          <p:nvPr/>
        </p:nvSpPr>
        <p:spPr bwMode="auto">
          <a:xfrm>
            <a:off x="1066800" y="3276600"/>
            <a:ext cx="2132013" cy="1006475"/>
          </a:xfrm>
          <a:custGeom>
            <a:avLst/>
            <a:gdLst>
              <a:gd name="T0" fmla="*/ 0 w 863"/>
              <a:gd name="T1" fmla="*/ 2147483647 h 632"/>
              <a:gd name="T2" fmla="*/ 2147483647 w 863"/>
              <a:gd name="T3" fmla="*/ 2147483647 h 632"/>
              <a:gd name="T4" fmla="*/ 2147483647 w 863"/>
              <a:gd name="T5" fmla="*/ 0 h 632"/>
              <a:gd name="T6" fmla="*/ 0 w 863"/>
              <a:gd name="T7" fmla="*/ 0 h 632"/>
              <a:gd name="T8" fmla="*/ 0 w 863"/>
              <a:gd name="T9" fmla="*/ 2147483647 h 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3" h="632">
                <a:moveTo>
                  <a:pt x="0" y="631"/>
                </a:moveTo>
                <a:lnTo>
                  <a:pt x="862" y="631"/>
                </a:lnTo>
                <a:lnTo>
                  <a:pt x="86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256" name="Rectangle 24"/>
          <p:cNvSpPr>
            <a:spLocks noChangeArrowheads="1"/>
          </p:cNvSpPr>
          <p:nvPr/>
        </p:nvSpPr>
        <p:spPr bwMode="auto">
          <a:xfrm>
            <a:off x="990600" y="3352800"/>
            <a:ext cx="2268538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itchFamily="34" charset="0"/>
              </a:rPr>
              <a:t>Completely Randomized</a:t>
            </a:r>
          </a:p>
        </p:txBody>
      </p:sp>
      <p:sp>
        <p:nvSpPr>
          <p:cNvPr id="10257" name="Line 37"/>
          <p:cNvSpPr>
            <a:spLocks noChangeShapeType="1"/>
          </p:cNvSpPr>
          <p:nvPr/>
        </p:nvSpPr>
        <p:spPr bwMode="auto">
          <a:xfrm>
            <a:off x="4495800" y="29718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8" name="Freeform 38"/>
          <p:cNvSpPr>
            <a:spLocks/>
          </p:cNvSpPr>
          <p:nvPr/>
        </p:nvSpPr>
        <p:spPr bwMode="auto">
          <a:xfrm>
            <a:off x="4419600" y="3124200"/>
            <a:ext cx="153988" cy="152400"/>
          </a:xfrm>
          <a:custGeom>
            <a:avLst/>
            <a:gdLst>
              <a:gd name="T0" fmla="*/ 2147483647 w 97"/>
              <a:gd name="T1" fmla="*/ 0 h 96"/>
              <a:gd name="T2" fmla="*/ 2147483647 w 97"/>
              <a:gd name="T3" fmla="*/ 2147483647 h 96"/>
              <a:gd name="T4" fmla="*/ 0 w 97"/>
              <a:gd name="T5" fmla="*/ 0 h 96"/>
              <a:gd name="T6" fmla="*/ 2147483647 w 97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7" h="96">
                <a:moveTo>
                  <a:pt x="96" y="0"/>
                </a:moveTo>
                <a:lnTo>
                  <a:pt x="49" y="95"/>
                </a:lnTo>
                <a:lnTo>
                  <a:pt x="0" y="0"/>
                </a:lnTo>
                <a:lnTo>
                  <a:pt x="96" y="0"/>
                </a:lnTo>
              </a:path>
            </a:pathLst>
          </a:custGeom>
          <a:solidFill>
            <a:schemeClr val="tx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/>
          <a:lstStyle/>
          <a:p>
            <a:endParaRPr lang="en-US"/>
          </a:p>
        </p:txBody>
      </p:sp>
      <p:sp>
        <p:nvSpPr>
          <p:cNvPr id="10259" name="Freeform 45"/>
          <p:cNvSpPr>
            <a:spLocks/>
          </p:cNvSpPr>
          <p:nvPr/>
        </p:nvSpPr>
        <p:spPr bwMode="auto">
          <a:xfrm>
            <a:off x="3429000" y="3276600"/>
            <a:ext cx="2132013" cy="1006475"/>
          </a:xfrm>
          <a:custGeom>
            <a:avLst/>
            <a:gdLst>
              <a:gd name="T0" fmla="*/ 0 w 863"/>
              <a:gd name="T1" fmla="*/ 2147483647 h 632"/>
              <a:gd name="T2" fmla="*/ 2147483647 w 863"/>
              <a:gd name="T3" fmla="*/ 2147483647 h 632"/>
              <a:gd name="T4" fmla="*/ 2147483647 w 863"/>
              <a:gd name="T5" fmla="*/ 0 h 632"/>
              <a:gd name="T6" fmla="*/ 0 w 863"/>
              <a:gd name="T7" fmla="*/ 0 h 632"/>
              <a:gd name="T8" fmla="*/ 0 w 863"/>
              <a:gd name="T9" fmla="*/ 2147483647 h 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3" h="632">
                <a:moveTo>
                  <a:pt x="0" y="631"/>
                </a:moveTo>
                <a:lnTo>
                  <a:pt x="862" y="631"/>
                </a:lnTo>
                <a:lnTo>
                  <a:pt x="86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260" name="Rectangle 46"/>
          <p:cNvSpPr>
            <a:spLocks noChangeArrowheads="1"/>
          </p:cNvSpPr>
          <p:nvPr/>
        </p:nvSpPr>
        <p:spPr bwMode="auto">
          <a:xfrm>
            <a:off x="3352800" y="3352800"/>
            <a:ext cx="2268538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itchFamily="34" charset="0"/>
              </a:rPr>
              <a:t>Randomized Block</a:t>
            </a:r>
          </a:p>
        </p:txBody>
      </p:sp>
      <p:sp>
        <p:nvSpPr>
          <p:cNvPr id="10261" name="Freeform 47"/>
          <p:cNvSpPr>
            <a:spLocks/>
          </p:cNvSpPr>
          <p:nvPr/>
        </p:nvSpPr>
        <p:spPr bwMode="auto">
          <a:xfrm>
            <a:off x="6858000" y="4267200"/>
            <a:ext cx="3175" cy="347663"/>
          </a:xfrm>
          <a:custGeom>
            <a:avLst/>
            <a:gdLst>
              <a:gd name="T0" fmla="*/ 0 w 2"/>
              <a:gd name="T1" fmla="*/ 0 h 219"/>
              <a:gd name="T2" fmla="*/ 2147483647 w 2"/>
              <a:gd name="T3" fmla="*/ 2147483647 h 219"/>
              <a:gd name="T4" fmla="*/ 0 w 2"/>
              <a:gd name="T5" fmla="*/ 2147483647 h 219"/>
              <a:gd name="T6" fmla="*/ 0 w 2"/>
              <a:gd name="T7" fmla="*/ 2147483647 h 21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" h="219">
                <a:moveTo>
                  <a:pt x="0" y="0"/>
                </a:moveTo>
                <a:lnTo>
                  <a:pt x="2" y="219"/>
                </a:lnTo>
                <a:lnTo>
                  <a:pt x="0" y="208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Freeform 48"/>
          <p:cNvSpPr>
            <a:spLocks/>
          </p:cNvSpPr>
          <p:nvPr/>
        </p:nvSpPr>
        <p:spPr bwMode="auto">
          <a:xfrm>
            <a:off x="5791200" y="4724400"/>
            <a:ext cx="2133600" cy="927100"/>
          </a:xfrm>
          <a:custGeom>
            <a:avLst/>
            <a:gdLst>
              <a:gd name="T0" fmla="*/ 0 w 633"/>
              <a:gd name="T1" fmla="*/ 2147483647 h 632"/>
              <a:gd name="T2" fmla="*/ 2147483647 w 633"/>
              <a:gd name="T3" fmla="*/ 2147483647 h 632"/>
              <a:gd name="T4" fmla="*/ 2147483647 w 633"/>
              <a:gd name="T5" fmla="*/ 0 h 632"/>
              <a:gd name="T6" fmla="*/ 0 w 633"/>
              <a:gd name="T7" fmla="*/ 0 h 632"/>
              <a:gd name="T8" fmla="*/ 0 w 633"/>
              <a:gd name="T9" fmla="*/ 2147483647 h 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33" h="632">
                <a:moveTo>
                  <a:pt x="0" y="631"/>
                </a:moveTo>
                <a:lnTo>
                  <a:pt x="632" y="631"/>
                </a:lnTo>
                <a:lnTo>
                  <a:pt x="63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263" name="Rectangle 49"/>
          <p:cNvSpPr>
            <a:spLocks noChangeArrowheads="1"/>
          </p:cNvSpPr>
          <p:nvPr/>
        </p:nvSpPr>
        <p:spPr bwMode="auto">
          <a:xfrm>
            <a:off x="6096000" y="4800600"/>
            <a:ext cx="15240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itchFamily="34" charset="0"/>
              </a:rPr>
              <a:t>Two-Way Anova</a:t>
            </a:r>
          </a:p>
        </p:txBody>
      </p:sp>
      <p:sp>
        <p:nvSpPr>
          <p:cNvPr id="10264" name="Freeform 50"/>
          <p:cNvSpPr>
            <a:spLocks/>
          </p:cNvSpPr>
          <p:nvPr/>
        </p:nvSpPr>
        <p:spPr bwMode="auto">
          <a:xfrm>
            <a:off x="6781800" y="4572000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0 w 96"/>
              <a:gd name="T5" fmla="*/ 0 h 96"/>
              <a:gd name="T6" fmla="*/ 2147483647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" h="96">
                <a:moveTo>
                  <a:pt x="95" y="0"/>
                </a:moveTo>
                <a:lnTo>
                  <a:pt x="48" y="95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solidFill>
            <a:schemeClr val="tx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/>
          <a:lstStyle/>
          <a:p>
            <a:endParaRPr lang="en-US"/>
          </a:p>
        </p:txBody>
      </p:sp>
      <p:sp>
        <p:nvSpPr>
          <p:cNvPr id="10265" name="Freeform 51"/>
          <p:cNvSpPr>
            <a:spLocks/>
          </p:cNvSpPr>
          <p:nvPr/>
        </p:nvSpPr>
        <p:spPr bwMode="auto">
          <a:xfrm>
            <a:off x="5791200" y="3276600"/>
            <a:ext cx="2132013" cy="1006475"/>
          </a:xfrm>
          <a:custGeom>
            <a:avLst/>
            <a:gdLst>
              <a:gd name="T0" fmla="*/ 0 w 863"/>
              <a:gd name="T1" fmla="*/ 2147483647 h 632"/>
              <a:gd name="T2" fmla="*/ 2147483647 w 863"/>
              <a:gd name="T3" fmla="*/ 2147483647 h 632"/>
              <a:gd name="T4" fmla="*/ 2147483647 w 863"/>
              <a:gd name="T5" fmla="*/ 0 h 632"/>
              <a:gd name="T6" fmla="*/ 0 w 863"/>
              <a:gd name="T7" fmla="*/ 0 h 632"/>
              <a:gd name="T8" fmla="*/ 0 w 863"/>
              <a:gd name="T9" fmla="*/ 2147483647 h 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3" h="632">
                <a:moveTo>
                  <a:pt x="0" y="631"/>
                </a:moveTo>
                <a:lnTo>
                  <a:pt x="862" y="631"/>
                </a:lnTo>
                <a:lnTo>
                  <a:pt x="86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266" name="Rectangle 52"/>
          <p:cNvSpPr>
            <a:spLocks noChangeArrowheads="1"/>
          </p:cNvSpPr>
          <p:nvPr/>
        </p:nvSpPr>
        <p:spPr bwMode="auto">
          <a:xfrm>
            <a:off x="5715000" y="3352800"/>
            <a:ext cx="22685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itchFamily="34" charset="0"/>
              </a:rPr>
              <a:t>Factorial </a:t>
            </a:r>
          </a:p>
        </p:txBody>
      </p:sp>
    </p:spTree>
  </p:cSld>
  <p:clrMapOvr>
    <a:masterClrMapping/>
  </p:clrMapOvr>
  <p:transition>
    <p:wipe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788742169</TotalTime>
  <Pages>76</Pages>
  <Words>1525</Words>
  <Application>Microsoft Office PowerPoint</Application>
  <PresentationFormat>On-screen Show (4:3)</PresentationFormat>
  <Paragraphs>400</Paragraphs>
  <Slides>39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Calibri</vt:lpstr>
      <vt:lpstr>SimSun</vt:lpstr>
      <vt:lpstr>Wingdings</vt:lpstr>
      <vt:lpstr>Arial</vt:lpstr>
      <vt:lpstr>Arial Unicode MS</vt:lpstr>
      <vt:lpstr>Symbol</vt:lpstr>
      <vt:lpstr>Times New Roman</vt:lpstr>
      <vt:lpstr>WP Greek Century</vt:lpstr>
      <vt:lpstr>Office Theme</vt:lpstr>
      <vt:lpstr>Equation</vt:lpstr>
      <vt:lpstr>ClipArt</vt:lpstr>
      <vt:lpstr>Microsoft Equation 3.0</vt:lpstr>
      <vt:lpstr>Chapter 10</vt:lpstr>
      <vt:lpstr>Learning Objectives</vt:lpstr>
      <vt:lpstr>Introduction</vt:lpstr>
      <vt:lpstr>Study Designs and Analysis Approaches</vt:lpstr>
      <vt:lpstr>PowerPoint Presentation</vt:lpstr>
      <vt:lpstr>Analysis of Variance</vt:lpstr>
      <vt:lpstr>Analysis of Variance</vt:lpstr>
      <vt:lpstr>Analysis of Variance</vt:lpstr>
      <vt:lpstr>Types of Experimental Designs</vt:lpstr>
      <vt:lpstr>Completely Randomized Design</vt:lpstr>
      <vt:lpstr>Completely Randomized Design</vt:lpstr>
      <vt:lpstr>One-Way ANOVA F-Test</vt:lpstr>
      <vt:lpstr>One-Way ANOVA F-Test Assumptions</vt:lpstr>
      <vt:lpstr>One-Way ANOVA F-Test Hypotheses</vt:lpstr>
      <vt:lpstr>A Simple Model</vt:lpstr>
      <vt:lpstr>A Naïve Testing Approach</vt:lpstr>
      <vt:lpstr>One-Way ANOVA  Basic Idea</vt:lpstr>
      <vt:lpstr>One-Way ANOVA  Partitions Total Variation</vt:lpstr>
      <vt:lpstr>One-Way ANOVA  Partitions Total Variation</vt:lpstr>
      <vt:lpstr>One-Way ANOVA  Partitions Total Variation</vt:lpstr>
      <vt:lpstr>One-Way ANOVA  Partitions Total Variation</vt:lpstr>
      <vt:lpstr>One-Way ANOVA  Partitions Total Variation</vt:lpstr>
      <vt:lpstr>One-Way ANOVA  Partitions Total Variation</vt:lpstr>
      <vt:lpstr>Experimental Study</vt:lpstr>
      <vt:lpstr>PowerPoint Presentation</vt:lpstr>
      <vt:lpstr>Sum of Squares Within (SSW), or Sum of Squares Error (SSE)</vt:lpstr>
      <vt:lpstr>Pooled Variance</vt:lpstr>
      <vt:lpstr>Sum of Squares Between (SSB)</vt:lpstr>
      <vt:lpstr>Total Sum of Squares (SST)</vt:lpstr>
      <vt:lpstr>PowerPoint Presentation</vt:lpstr>
      <vt:lpstr>The Analysis of Variance</vt:lpstr>
      <vt:lpstr>The Analysis of Variance</vt:lpstr>
      <vt:lpstr>One-Way ANOVA F-Test  Test Statistic</vt:lpstr>
      <vt:lpstr>One-Way ANOVA  Summary Table</vt:lpstr>
      <vt:lpstr>PowerPoint Presentation</vt:lpstr>
      <vt:lpstr>One-Way ANOVA F-Test Critical Value</vt:lpstr>
      <vt:lpstr>One-Way ANOVA F-Test- Example</vt:lpstr>
      <vt:lpstr>Summary Table Solution</vt:lpstr>
      <vt:lpstr>One-Way ANOVA F-Test 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Chap. 10: Analysis of Variance: Comparing More than 2 Means</dc:title>
  <dc:subject>Statistics 422</dc:subject>
  <dc:creator>David Todem</dc:creator>
  <cp:keywords>chap. 12, ANOVA</cp:keywords>
  <cp:lastModifiedBy>Paul Rajamanickam Savariappan</cp:lastModifiedBy>
  <cp:revision>200</cp:revision>
  <cp:lastPrinted>1995-06-25T00:06:46Z</cp:lastPrinted>
  <dcterms:created xsi:type="dcterms:W3CDTF">1995-07-13T20:42:58Z</dcterms:created>
  <dcterms:modified xsi:type="dcterms:W3CDTF">2018-09-21T15:13:42Z</dcterms:modified>
</cp:coreProperties>
</file>